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4" r:id="rId4"/>
    <p:sldId id="272" r:id="rId5"/>
    <p:sldId id="283" r:id="rId6"/>
    <p:sldId id="284" r:id="rId7"/>
    <p:sldId id="285" r:id="rId8"/>
    <p:sldId id="286" r:id="rId9"/>
    <p:sldId id="287" r:id="rId10"/>
    <p:sldId id="276" r:id="rId11"/>
    <p:sldId id="277" r:id="rId12"/>
    <p:sldId id="278" r:id="rId13"/>
    <p:sldId id="281" r:id="rId14"/>
    <p:sldId id="282" r:id="rId15"/>
    <p:sldId id="275" r:id="rId16"/>
  </p:sldIdLst>
  <p:sldSz cx="9707563" cy="6858000"/>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5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09" autoAdjust="0"/>
  </p:normalViewPr>
  <p:slideViewPr>
    <p:cSldViewPr>
      <p:cViewPr varScale="1">
        <p:scale>
          <a:sx n="90" d="100"/>
          <a:sy n="90" d="100"/>
        </p:scale>
        <p:origin x="756" y="78"/>
      </p:cViewPr>
      <p:guideLst>
        <p:guide orient="horz" pos="2160"/>
        <p:guide pos="30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cs-CZ"/>
              <a:t>asdfasdf</a:t>
            </a:r>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F0A359-A9D2-4924-839A-098073988EB1}" type="datetimeFigureOut">
              <a:rPr lang="cs-CZ"/>
              <a:pPr>
                <a:defRPr/>
              </a:pPr>
              <a:t>14.9.2017</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cs-CZ"/>
              <a:t>asdfasdfsdf</a:t>
            </a:r>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49BBB1D-C6BA-4E84-BB87-10C5255C3502}" type="slidenum">
              <a:rPr lang="cs-CZ"/>
              <a:pPr>
                <a:defRPr/>
              </a:pPr>
              <a:t>‹#›</a:t>
            </a:fld>
            <a:endParaRPr lang="cs-CZ"/>
          </a:p>
        </p:txBody>
      </p:sp>
    </p:spTree>
    <p:extLst>
      <p:ext uri="{BB962C8B-B14F-4D97-AF65-F5344CB8AC3E}">
        <p14:creationId xmlns:p14="http://schemas.microsoft.com/office/powerpoint/2010/main" val="415259164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r>
              <a:rPr lang="cs-CZ"/>
              <a:t>asdfasdf</a:t>
            </a:r>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CDD0CCC-B564-4A30-A5D8-79A701AE3EB9}" type="datetimeFigureOut">
              <a:rPr lang="cs-CZ"/>
              <a:pPr>
                <a:defRPr/>
              </a:pPr>
              <a:t>14.9.2017</a:t>
            </a:fld>
            <a:endParaRPr lang="cs-CZ"/>
          </a:p>
        </p:txBody>
      </p:sp>
      <p:sp>
        <p:nvSpPr>
          <p:cNvPr id="4" name="Zástupný symbol pro obrázek snímku 3"/>
          <p:cNvSpPr>
            <a:spLocks noGrp="1" noRot="1" noChangeAspect="1"/>
          </p:cNvSpPr>
          <p:nvPr>
            <p:ph type="sldImg" idx="2"/>
          </p:nvPr>
        </p:nvSpPr>
        <p:spPr>
          <a:xfrm>
            <a:off x="765175" y="744538"/>
            <a:ext cx="5267325"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cs-CZ"/>
              <a:t>asdfasdfsdf</a:t>
            </a:r>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6A3297-497C-442C-AB63-1B297664553F}" type="slidenum">
              <a:rPr lang="cs-CZ"/>
              <a:pPr>
                <a:defRPr/>
              </a:pPr>
              <a:t>‹#›</a:t>
            </a:fld>
            <a:endParaRPr lang="cs-CZ"/>
          </a:p>
        </p:txBody>
      </p:sp>
    </p:spTree>
    <p:extLst>
      <p:ext uri="{BB962C8B-B14F-4D97-AF65-F5344CB8AC3E}">
        <p14:creationId xmlns:p14="http://schemas.microsoft.com/office/powerpoint/2010/main" val="3042681461"/>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04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77702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226395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388441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134500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25272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85456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169394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 name="Zástupný symbol pro zápatí 1"/>
          <p:cNvSpPr>
            <a:spLocks noGrp="1"/>
          </p:cNvSpPr>
          <p:nvPr>
            <p:ph type="ftr" sz="quarter" idx="10"/>
          </p:nvPr>
        </p:nvSpPr>
        <p:spPr/>
        <p:txBody>
          <a:bodyPr/>
          <a:lstStyle/>
          <a:p>
            <a:pPr>
              <a:defRPr/>
            </a:pPr>
            <a:r>
              <a:rPr lang="cs-CZ"/>
              <a:t>asdfasdfsdf</a:t>
            </a:r>
          </a:p>
        </p:txBody>
      </p:sp>
    </p:spTree>
    <p:extLst>
      <p:ext uri="{BB962C8B-B14F-4D97-AF65-F5344CB8AC3E}">
        <p14:creationId xmlns:p14="http://schemas.microsoft.com/office/powerpoint/2010/main" val="42868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28067" y="2130426"/>
            <a:ext cx="8251429" cy="1470025"/>
          </a:xfrm>
        </p:spPr>
        <p:txBody>
          <a:bodyPr/>
          <a:lstStyle/>
          <a:p>
            <a:r>
              <a:rPr lang="cs-CZ"/>
              <a:t>Klepnutím lze upravit styl předlohy nadpisů.</a:t>
            </a:r>
          </a:p>
        </p:txBody>
      </p:sp>
      <p:sp>
        <p:nvSpPr>
          <p:cNvPr id="3" name="Podnadpis 2"/>
          <p:cNvSpPr>
            <a:spLocks noGrp="1"/>
          </p:cNvSpPr>
          <p:nvPr>
            <p:ph type="subTitle" idx="1"/>
          </p:nvPr>
        </p:nvSpPr>
        <p:spPr>
          <a:xfrm>
            <a:off x="1456135" y="3886200"/>
            <a:ext cx="679529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r>
              <a:rPr lang="cs-CZ"/>
              <a:t>6.8.2009</a:t>
            </a:r>
          </a:p>
        </p:txBody>
      </p:sp>
      <p:sp>
        <p:nvSpPr>
          <p:cNvPr id="5"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4203BD-85D5-4436-A042-1ADF5FE1D465}"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r>
              <a:rPr lang="cs-CZ"/>
              <a:t>6.8.2009</a:t>
            </a:r>
          </a:p>
        </p:txBody>
      </p:sp>
      <p:sp>
        <p:nvSpPr>
          <p:cNvPr id="5"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176A15B-0C25-418B-B572-DCACA72D2CB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472802" y="274639"/>
            <a:ext cx="2317344"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15714" y="274639"/>
            <a:ext cx="6795294"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r>
              <a:rPr lang="cs-CZ"/>
              <a:t>6.8.2009</a:t>
            </a:r>
          </a:p>
        </p:txBody>
      </p:sp>
      <p:sp>
        <p:nvSpPr>
          <p:cNvPr id="5"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53F3B41-EA75-41A3-A39A-24EC62931778}"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r>
              <a:rPr lang="cs-CZ"/>
              <a:t>6.8.2009</a:t>
            </a:r>
          </a:p>
        </p:txBody>
      </p:sp>
      <p:sp>
        <p:nvSpPr>
          <p:cNvPr id="5"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04279CA-3CA2-48AE-B44F-6839E12FAB7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66830" y="4406901"/>
            <a:ext cx="8251429"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66830" y="2906713"/>
            <a:ext cx="825142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r>
              <a:rPr lang="cs-CZ"/>
              <a:t>6.8.2009</a:t>
            </a:r>
          </a:p>
        </p:txBody>
      </p:sp>
      <p:sp>
        <p:nvSpPr>
          <p:cNvPr id="5"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8512315-7070-4F55-864C-C712A0CBCDB2}"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15715" y="1600201"/>
            <a:ext cx="455547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232983" y="1600201"/>
            <a:ext cx="4557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r>
              <a:rPr lang="cs-CZ"/>
              <a:t>6.8.2009</a:t>
            </a:r>
          </a:p>
        </p:txBody>
      </p:sp>
      <p:sp>
        <p:nvSpPr>
          <p:cNvPr id="6"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DAFC670-085B-4A27-AFEC-8B519C469B3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85378" y="274638"/>
            <a:ext cx="8736807"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85378" y="1535113"/>
            <a:ext cx="4289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85378" y="2174875"/>
            <a:ext cx="4289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931308" y="1535113"/>
            <a:ext cx="42908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931308" y="2174875"/>
            <a:ext cx="42908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r>
              <a:rPr lang="cs-CZ"/>
              <a:t>6.8.2009</a:t>
            </a:r>
          </a:p>
        </p:txBody>
      </p:sp>
      <p:sp>
        <p:nvSpPr>
          <p:cNvPr id="8"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1F5991A-EB89-4043-917F-5A334377C301}"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r>
              <a:rPr lang="cs-CZ"/>
              <a:t>6.8.2009</a:t>
            </a:r>
          </a:p>
        </p:txBody>
      </p:sp>
      <p:sp>
        <p:nvSpPr>
          <p:cNvPr id="4"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A47D9BF-EC79-41BE-86F4-7E091113BF81}"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r>
              <a:rPr lang="cs-CZ"/>
              <a:t>6.8.2009</a:t>
            </a:r>
          </a:p>
        </p:txBody>
      </p:sp>
      <p:sp>
        <p:nvSpPr>
          <p:cNvPr id="3"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3EDC6483-CF25-4C40-9AD7-84F3F527E472}"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85379" y="273050"/>
            <a:ext cx="3193721"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795388" y="273051"/>
            <a:ext cx="542679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85379" y="1435101"/>
            <a:ext cx="319372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r>
              <a:rPr lang="cs-CZ"/>
              <a:t>6.8.2009</a:t>
            </a:r>
          </a:p>
        </p:txBody>
      </p:sp>
      <p:sp>
        <p:nvSpPr>
          <p:cNvPr id="6"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D587ADA-98A3-4D43-B182-725BCA22AD53}"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02750" y="4800600"/>
            <a:ext cx="5824538"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02750" y="612775"/>
            <a:ext cx="582453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902750" y="5367338"/>
            <a:ext cx="58245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r>
              <a:rPr lang="cs-CZ"/>
              <a:t>6.8.2009</a:t>
            </a:r>
          </a:p>
        </p:txBody>
      </p:sp>
      <p:sp>
        <p:nvSpPr>
          <p:cNvPr id="6" name="Zástupný symbol pro zápatí 4"/>
          <p:cNvSpPr>
            <a:spLocks noGrp="1"/>
          </p:cNvSpPr>
          <p:nvPr>
            <p:ph type="ftr" sz="quarter" idx="11"/>
          </p:nvPr>
        </p:nvSpPr>
        <p:spPr/>
        <p:txBody>
          <a:bodyPr/>
          <a:lstStyle>
            <a:lvl1pPr>
              <a:defRPr/>
            </a:lvl1pPr>
          </a:lstStyle>
          <a:p>
            <a:pPr>
              <a:defRPr/>
            </a:pPr>
            <a:r>
              <a:rPr lang="pt-BR"/>
              <a:t>Tel: +420 377 457 612 Fax: +420 377 457 611 E-mail: info@sarond-welding.cz Web: www.sarond-welding.cz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359D4E6-BA2E-400E-9EB9-F41922C30E9C}"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1">
                <a:lumMod val="5000"/>
                <a:lumOff val="95000"/>
                <a:alpha val="45000"/>
              </a:schemeClr>
            </a:gs>
            <a:gs pos="51000">
              <a:schemeClr val="accent1">
                <a:lumMod val="45000"/>
                <a:lumOff val="55000"/>
              </a:schemeClr>
            </a:gs>
            <a:gs pos="84000">
              <a:schemeClr val="accent1">
                <a:lumMod val="45000"/>
                <a:lumOff val="55000"/>
              </a:schemeClr>
            </a:gs>
            <a:gs pos="99000">
              <a:schemeClr val="accent1">
                <a:lumMod val="82000"/>
              </a:schemeClr>
            </a:gs>
          </a:gsLst>
          <a:lin ang="5400000" scaled="1"/>
          <a:tileRect/>
        </a:gra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85775" y="274638"/>
            <a:ext cx="87360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85775" y="1600200"/>
            <a:ext cx="8736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85775" y="6356350"/>
            <a:ext cx="226536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cs-CZ"/>
              <a:t>6.8.2009</a:t>
            </a:r>
          </a:p>
        </p:txBody>
      </p:sp>
      <p:sp>
        <p:nvSpPr>
          <p:cNvPr id="5" name="Zástupný symbol pro zápatí 4"/>
          <p:cNvSpPr>
            <a:spLocks noGrp="1"/>
          </p:cNvSpPr>
          <p:nvPr>
            <p:ph type="ftr" sz="quarter" idx="3"/>
          </p:nvPr>
        </p:nvSpPr>
        <p:spPr>
          <a:xfrm>
            <a:off x="3316288" y="6356350"/>
            <a:ext cx="3074987"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pt-BR"/>
              <a:t>Tel: +420 377 457 612 Fax: +420 377 457 611 E-mail: info@sarond-welding.cz Web: www.sarond-welding.cz </a:t>
            </a:r>
            <a:endParaRPr lang="cs-CZ"/>
          </a:p>
        </p:txBody>
      </p:sp>
      <p:sp>
        <p:nvSpPr>
          <p:cNvPr id="6" name="Zástupný symbol pro číslo snímku 5"/>
          <p:cNvSpPr>
            <a:spLocks noGrp="1"/>
          </p:cNvSpPr>
          <p:nvPr>
            <p:ph type="sldNum" sz="quarter" idx="4"/>
          </p:nvPr>
        </p:nvSpPr>
        <p:spPr>
          <a:xfrm>
            <a:off x="6956425" y="6356350"/>
            <a:ext cx="226536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F79EB41-EC08-47BC-86AC-991342AE209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jp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4.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jp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6.jp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4.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6.jp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gif"/><Relationship Id="rId17" Type="http://schemas.openxmlformats.org/officeDocument/2006/relationships/image" Target="../media/image50.png"/><Relationship Id="rId2" Type="http://schemas.openxmlformats.org/officeDocument/2006/relationships/notesSlide" Target="../notesSlides/notesSlide14.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sarond-welding.cz" TargetMode="External"/><Relationship Id="rId5" Type="http://schemas.openxmlformats.org/officeDocument/2006/relationships/hyperlink" Target="http://www.sarond.cz" TargetMode="External"/><Relationship Id="rId4" Type="http://schemas.openxmlformats.org/officeDocument/2006/relationships/hyperlink" Target="mailto:info@sarond.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ovéPole 5"/>
          <p:cNvSpPr txBox="1"/>
          <p:nvPr/>
        </p:nvSpPr>
        <p:spPr>
          <a:xfrm>
            <a:off x="742230" y="2420888"/>
            <a:ext cx="8359775" cy="3231654"/>
          </a:xfrm>
          <a:prstGeom prst="rect">
            <a:avLst/>
          </a:prstGeom>
          <a:noFill/>
        </p:spPr>
        <p:txBody>
          <a:bodyPr>
            <a:spAutoFit/>
          </a:bodyPr>
          <a:lstStyle/>
          <a:p>
            <a:pPr fontAlgn="auto">
              <a:spcBef>
                <a:spcPts val="0"/>
              </a:spcBef>
              <a:spcAft>
                <a:spcPts val="0"/>
              </a:spcAft>
              <a:defRPr/>
            </a:pPr>
            <a:r>
              <a:rPr lang="en-US" sz="1200" dirty="0" err="1">
                <a:latin typeface="+mn-lt"/>
                <a:cs typeface="Tahoma" pitchFamily="34" charset="0"/>
              </a:rPr>
              <a:t>Sarond</a:t>
            </a:r>
            <a:r>
              <a:rPr lang="en-US" sz="1200" dirty="0">
                <a:latin typeface="+mn-lt"/>
                <a:cs typeface="Tahoma" pitchFamily="34" charset="0"/>
              </a:rPr>
              <a:t> Welding s.r.is a manufacturing company focused on supplies for the energy, traffic and pharmaceutical engineering. The company management consists of people with 20 years of experience in the engineering industry.</a:t>
            </a:r>
          </a:p>
          <a:p>
            <a:pPr fontAlgn="auto">
              <a:spcBef>
                <a:spcPts val="0"/>
              </a:spcBef>
              <a:spcAft>
                <a:spcPts val="0"/>
              </a:spcAft>
              <a:defRPr/>
            </a:pPr>
            <a:endParaRPr lang="en-US" sz="1200" dirty="0">
              <a:latin typeface="+mn-lt"/>
              <a:cs typeface="Tahoma" pitchFamily="34" charset="0"/>
            </a:endParaRPr>
          </a:p>
          <a:p>
            <a:pPr fontAlgn="auto">
              <a:spcBef>
                <a:spcPts val="0"/>
              </a:spcBef>
              <a:spcAft>
                <a:spcPts val="0"/>
              </a:spcAft>
              <a:defRPr/>
            </a:pPr>
            <a:r>
              <a:rPr lang="en-US" sz="1200" dirty="0">
                <a:latin typeface="+mn-lt"/>
                <a:cs typeface="Tahoma" pitchFamily="34" charset="0"/>
              </a:rPr>
              <a:t>We manufacture or secure the manufacturing of weldments of different sizes. We are able to produce weldments according to the customer's drawings or according to the documentation designed in our design department. We are able to supply a piece and mainly serial production steel weldments in grades 11 to 17 including their further processing or final surface treatment or coating, painting to packaging as required.</a:t>
            </a:r>
          </a:p>
          <a:p>
            <a:pPr fontAlgn="auto">
              <a:spcBef>
                <a:spcPts val="0"/>
              </a:spcBef>
              <a:spcAft>
                <a:spcPts val="0"/>
              </a:spcAft>
              <a:defRPr/>
            </a:pPr>
            <a:endParaRPr lang="en-US" sz="1200" dirty="0">
              <a:latin typeface="+mn-lt"/>
              <a:cs typeface="Tahoma" pitchFamily="34" charset="0"/>
            </a:endParaRPr>
          </a:p>
          <a:p>
            <a:pPr fontAlgn="auto">
              <a:spcBef>
                <a:spcPts val="0"/>
              </a:spcBef>
              <a:spcAft>
                <a:spcPts val="0"/>
              </a:spcAft>
              <a:defRPr/>
            </a:pPr>
            <a:r>
              <a:rPr lang="en-US" sz="1200" dirty="0">
                <a:latin typeface="+mn-lt"/>
                <a:cs typeface="Tahoma" pitchFamily="34" charset="0"/>
              </a:rPr>
              <a:t>Weldments are of typical weights from 50 up to 5,000 kg.</a:t>
            </a:r>
          </a:p>
          <a:p>
            <a:pPr fontAlgn="auto">
              <a:spcBef>
                <a:spcPts val="0"/>
              </a:spcBef>
              <a:spcAft>
                <a:spcPts val="0"/>
              </a:spcAft>
              <a:defRPr/>
            </a:pPr>
            <a:endParaRPr lang="en-US" sz="1200" dirty="0">
              <a:latin typeface="+mn-lt"/>
              <a:cs typeface="Tahoma" pitchFamily="34" charset="0"/>
            </a:endParaRPr>
          </a:p>
          <a:p>
            <a:pPr fontAlgn="auto">
              <a:spcBef>
                <a:spcPts val="0"/>
              </a:spcBef>
              <a:spcAft>
                <a:spcPts val="0"/>
              </a:spcAft>
              <a:defRPr/>
            </a:pPr>
            <a:r>
              <a:rPr lang="en-US" sz="1200" dirty="0">
                <a:latin typeface="+mn-lt"/>
                <a:cs typeface="Tahoma" pitchFamily="34" charset="0"/>
              </a:rPr>
              <a:t>We use the MIGATRONIC automated portal welding robot for serial production of metal components, which produces welds of the highest quality. Welding method of MIG/MAG /TIG/ plasma.</a:t>
            </a:r>
          </a:p>
          <a:p>
            <a:pPr fontAlgn="auto">
              <a:spcBef>
                <a:spcPts val="0"/>
              </a:spcBef>
              <a:spcAft>
                <a:spcPts val="0"/>
              </a:spcAft>
              <a:defRPr/>
            </a:pPr>
            <a:endParaRPr lang="en-US" sz="1200" dirty="0">
              <a:latin typeface="+mn-lt"/>
              <a:cs typeface="Tahoma" pitchFamily="34" charset="0"/>
            </a:endParaRPr>
          </a:p>
          <a:p>
            <a:pPr fontAlgn="auto">
              <a:spcBef>
                <a:spcPts val="0"/>
              </a:spcBef>
              <a:spcAft>
                <a:spcPts val="0"/>
              </a:spcAft>
              <a:defRPr/>
            </a:pPr>
            <a:r>
              <a:rPr lang="en-US" sz="1200" dirty="0">
                <a:latin typeface="+mn-lt"/>
                <a:cs typeface="Tahoma" pitchFamily="34" charset="0"/>
              </a:rPr>
              <a:t>Welding is performed according to EN 3834-2 and ČSN 732601 under the supervision of a qualified welding engineer.</a:t>
            </a:r>
          </a:p>
          <a:p>
            <a:pPr fontAlgn="auto">
              <a:spcBef>
                <a:spcPts val="0"/>
              </a:spcBef>
              <a:spcAft>
                <a:spcPts val="0"/>
              </a:spcAft>
              <a:defRPr/>
            </a:pPr>
            <a:endParaRPr lang="en-US" sz="1200" dirty="0">
              <a:latin typeface="+mn-lt"/>
              <a:cs typeface="Tahoma" pitchFamily="34" charset="0"/>
            </a:endParaRPr>
          </a:p>
          <a:p>
            <a:pPr fontAlgn="auto">
              <a:spcBef>
                <a:spcPts val="0"/>
              </a:spcBef>
              <a:spcAft>
                <a:spcPts val="0"/>
              </a:spcAft>
              <a:defRPr/>
            </a:pPr>
            <a:r>
              <a:rPr lang="en-US" sz="1200" dirty="0">
                <a:latin typeface="+mn-lt"/>
                <a:cs typeface="Tahoma" pitchFamily="34" charset="0"/>
              </a:rPr>
              <a:t>All risks arising from the company’s production activity, including in relation to foreign supplies, are secured by a contract with the renowned brokerage company - RENOMIA </a:t>
            </a:r>
            <a:r>
              <a:rPr lang="en-US" sz="1200" dirty="0" err="1">
                <a:latin typeface="+mn-lt"/>
                <a:cs typeface="Tahoma" pitchFamily="34" charset="0"/>
              </a:rPr>
              <a:t>a.s</a:t>
            </a:r>
            <a:r>
              <a:rPr lang="en-US" sz="1200" dirty="0">
                <a:latin typeface="+mn-lt"/>
                <a:cs typeface="Tahoma" pitchFamily="34" charset="0"/>
              </a:rPr>
              <a:t>.</a:t>
            </a:r>
            <a:endParaRPr lang="cs-CZ" sz="1200" dirty="0">
              <a:latin typeface="+mn-lt"/>
              <a:cs typeface="Tahoma" pitchFamily="34" charset="0"/>
            </a:endParaRPr>
          </a:p>
        </p:txBody>
      </p:sp>
      <p:sp>
        <p:nvSpPr>
          <p:cNvPr id="13" name="TextovéPole 12"/>
          <p:cNvSpPr txBox="1"/>
          <p:nvPr/>
        </p:nvSpPr>
        <p:spPr>
          <a:xfrm>
            <a:off x="536877" y="1375863"/>
            <a:ext cx="6359525" cy="369332"/>
          </a:xfrm>
          <a:prstGeom prst="rect">
            <a:avLst/>
          </a:prstGeom>
          <a:noFill/>
        </p:spPr>
        <p:txBody>
          <a:bodyPr>
            <a:spAutoFit/>
          </a:bodyPr>
          <a:lstStyle/>
          <a:p>
            <a:pPr fontAlgn="auto">
              <a:spcBef>
                <a:spcPts val="0"/>
              </a:spcBef>
              <a:spcAft>
                <a:spcPts val="0"/>
              </a:spcAft>
              <a:defRPr/>
            </a:pPr>
            <a:r>
              <a:rPr lang="en-US" b="1" dirty="0">
                <a:solidFill>
                  <a:schemeClr val="accent1">
                    <a:lumMod val="75000"/>
                  </a:schemeClr>
                </a:solidFill>
                <a:latin typeface="+mj-lt"/>
                <a:cs typeface="Tahoma" pitchFamily="34" charset="0"/>
              </a:rPr>
              <a:t>    Profile of SAROND Welding </a:t>
            </a:r>
            <a:r>
              <a:rPr lang="en-US" b="1" dirty="0" err="1">
                <a:solidFill>
                  <a:schemeClr val="accent1">
                    <a:lumMod val="75000"/>
                  </a:schemeClr>
                </a:solidFill>
                <a:latin typeface="+mj-lt"/>
                <a:cs typeface="Tahoma" pitchFamily="34" charset="0"/>
              </a:rPr>
              <a:t>s.r.o</a:t>
            </a:r>
            <a:r>
              <a:rPr lang="en-US" b="1" dirty="0">
                <a:solidFill>
                  <a:schemeClr val="accent1">
                    <a:lumMod val="75000"/>
                  </a:schemeClr>
                </a:solidFill>
                <a:latin typeface="+mj-lt"/>
                <a:cs typeface="Tahoma" pitchFamily="34" charset="0"/>
              </a:rPr>
              <a:t>.</a:t>
            </a:r>
            <a:endParaRPr lang="cs-CZ" sz="1200" dirty="0">
              <a:solidFill>
                <a:schemeClr val="accent1">
                  <a:lumMod val="75000"/>
                </a:schemeClr>
              </a:solidFill>
              <a:latin typeface="+mj-lt"/>
              <a:cs typeface="Tahoma" pitchFamily="34" charset="0"/>
            </a:endParaRPr>
          </a:p>
        </p:txBody>
      </p:sp>
      <p:pic>
        <p:nvPicPr>
          <p:cNvPr id="3" name="Obrázek 2"/>
          <p:cNvPicPr>
            <a:picLocks noChangeAspect="1"/>
          </p:cNvPicPr>
          <p:nvPr/>
        </p:nvPicPr>
        <p:blipFill>
          <a:blip r:embed="rId4"/>
          <a:stretch>
            <a:fillRect/>
          </a:stretch>
        </p:blipFill>
        <p:spPr>
          <a:xfrm>
            <a:off x="8814221" y="188640"/>
            <a:ext cx="540000" cy="540000"/>
          </a:xfrm>
          <a:prstGeom prst="rect">
            <a:avLst/>
          </a:prstGeom>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374915" y="1051990"/>
            <a:ext cx="6553200" cy="5113337"/>
          </a:xfrm>
          <a:prstGeom prst="rect">
            <a:avLst/>
          </a:prstGeom>
        </p:spPr>
        <p:txBody>
          <a:bodyPr/>
          <a:lstStyle/>
          <a:p>
            <a:pPr marL="171450" indent="-171450">
              <a:buFont typeface="Arial"/>
              <a:buChar char="•"/>
            </a:pPr>
            <a:r>
              <a:rPr lang="cs-CZ" sz="1200" b="1" dirty="0">
                <a:solidFill>
                  <a:srgbClr val="000000"/>
                </a:solidFill>
                <a:latin typeface="+mn-lt"/>
                <a:cs typeface="Tahoma" pitchFamily="34" charset="0"/>
              </a:rPr>
              <a:t>Company headquarters:</a:t>
            </a:r>
            <a:r>
              <a:rPr lang="cs-CZ" sz="1200" b="1" dirty="0">
                <a:solidFill>
                  <a:srgbClr val="000000"/>
                </a:solidFill>
                <a:latin typeface="+mn-lt"/>
                <a:cs typeface="Tahoma" pitchFamily="34" charset="0"/>
              </a:rPr>
              <a:t>:</a:t>
            </a:r>
          </a:p>
          <a:p>
            <a:endParaRPr lang="cs-CZ" sz="1200" b="1" dirty="0">
              <a:latin typeface="+mn-lt"/>
              <a:cs typeface="Tahoma" pitchFamily="34" charset="0"/>
            </a:endParaRPr>
          </a:p>
          <a:p>
            <a:pPr marL="171450" indent="-171450">
              <a:buFont typeface="Arial"/>
              <a:buChar char="•"/>
            </a:pPr>
            <a:r>
              <a:rPr lang="cs-CZ" sz="1200" b="1" dirty="0">
                <a:latin typeface="+mn-lt"/>
                <a:cs typeface="Tahoma" pitchFamily="34" charset="0"/>
              </a:rPr>
              <a:t>Plzeň – Božkovské náměstí 17/21,Plzeň		</a:t>
            </a:r>
            <a:r>
              <a:rPr lang="pt-BR" sz="1200" b="1" dirty="0">
                <a:solidFill>
                  <a:schemeClr val="accent1"/>
                </a:solidFill>
                <a:latin typeface="+mn-lt"/>
              </a:rPr>
              <a:t>GPS: 49°43'56.436"N, 13°25.'21.219"E</a:t>
            </a:r>
          </a:p>
          <a:p>
            <a:pPr marL="171450" indent="-171450">
              <a:buFont typeface="Arial"/>
              <a:buChar char="•"/>
            </a:pPr>
            <a:endParaRPr lang="pt-BR" sz="1200" b="1" dirty="0">
              <a:solidFill>
                <a:schemeClr val="accent1"/>
              </a:solidFill>
              <a:latin typeface="+mn-lt"/>
              <a:cs typeface="Tahoma" pitchFamily="34" charset="0"/>
            </a:endParaRPr>
          </a:p>
          <a:p>
            <a:pPr marL="171450" indent="-171450">
              <a:buFont typeface="Arial"/>
              <a:buChar char="•"/>
            </a:pPr>
            <a:r>
              <a:rPr lang="pt-BR" sz="1200" b="1" dirty="0">
                <a:solidFill>
                  <a:srgbClr val="000000"/>
                </a:solidFill>
                <a:latin typeface="+mn-lt"/>
                <a:cs typeface="Tahoma" pitchFamily="34" charset="0"/>
              </a:rPr>
              <a:t>Production, Warehouses</a:t>
            </a:r>
            <a:endParaRPr lang="cs-CZ" sz="1200" b="1" dirty="0">
              <a:solidFill>
                <a:srgbClr val="000000"/>
              </a:solidFill>
              <a:latin typeface="+mn-lt"/>
              <a:cs typeface="Tahoma" pitchFamily="34" charset="0"/>
            </a:endParaRPr>
          </a:p>
          <a:p>
            <a:pPr marL="171450" indent="-171450">
              <a:buFont typeface="Arial"/>
              <a:buChar char="•"/>
            </a:pPr>
            <a:endParaRPr lang="cs-CZ" sz="1200" b="1" dirty="0">
              <a:latin typeface="+mn-lt"/>
              <a:cs typeface="Tahoma" pitchFamily="34" charset="0"/>
            </a:endParaRPr>
          </a:p>
          <a:p>
            <a:pPr marL="171450" indent="-171450">
              <a:buFont typeface="Arial"/>
              <a:buChar char="•"/>
            </a:pPr>
            <a:r>
              <a:rPr lang="cs-CZ" sz="1200" b="1" dirty="0">
                <a:latin typeface="+mn-lt"/>
                <a:cs typeface="Tahoma" pitchFamily="34" charset="0"/>
              </a:rPr>
              <a:t>Plzeň – </a:t>
            </a:r>
            <a:r>
              <a:rPr lang="cs-CZ" sz="1200" b="1" dirty="0" err="1">
                <a:latin typeface="+mn-lt"/>
                <a:cs typeface="Tahoma" pitchFamily="34" charset="0"/>
              </a:rPr>
              <a:t>Božkov</a:t>
            </a:r>
            <a:r>
              <a:rPr lang="cs-CZ" sz="1200" b="1" dirty="0">
                <a:latin typeface="+mn-lt"/>
                <a:cs typeface="Tahoma" pitchFamily="34" charset="0"/>
              </a:rPr>
              <a:t>,  K potoku ,Plzeň 	</a:t>
            </a:r>
            <a:endParaRPr lang="cs-CZ" sz="1200" b="1" dirty="0">
              <a:solidFill>
                <a:schemeClr val="accent1"/>
              </a:solidFill>
              <a:latin typeface="+mn-lt"/>
              <a:cs typeface="Tahoma" pitchFamily="34" charset="0"/>
            </a:endParaRPr>
          </a:p>
          <a:p>
            <a:pPr>
              <a:buFont typeface="Arial" charset="0"/>
              <a:buChar char="•"/>
            </a:pPr>
            <a:endParaRPr lang="cs-CZ" sz="1200" dirty="0">
              <a:latin typeface="+mn-lt"/>
              <a:cs typeface="Tahoma" pitchFamily="34" charset="0"/>
            </a:endParaRPr>
          </a:p>
          <a:p>
            <a:r>
              <a:rPr lang="en-US" sz="1200" dirty="0">
                <a:latin typeface="+mn-lt"/>
                <a:cs typeface="Tahoma" pitchFamily="34" charset="0"/>
              </a:rPr>
              <a:t>The aim of successful supply is to provide transport to the customer on time, in the required quality and within INCOTERMS. In this respect, we use the services of contracting carriers and forwarders. Our major partner is a logistics company with the largest transport network in Europe. Orders are shipped according to customer requirements. Goods is packaged, placed on pallets and strapped as required. </a:t>
            </a:r>
          </a:p>
          <a:p>
            <a:endParaRPr lang="en-US" sz="1200" dirty="0">
              <a:latin typeface="+mn-lt"/>
              <a:cs typeface="Tahoma" pitchFamily="34" charset="0"/>
            </a:endParaRPr>
          </a:p>
          <a:p>
            <a:r>
              <a:rPr lang="en-US" sz="1200" b="1" dirty="0">
                <a:latin typeface="+mn-lt"/>
                <a:cs typeface="Tahoma" pitchFamily="34" charset="0"/>
              </a:rPr>
              <a:t>Financing</a:t>
            </a:r>
          </a:p>
          <a:p>
            <a:r>
              <a:rPr lang="en-US" sz="1200" dirty="0">
                <a:latin typeface="+mn-lt"/>
                <a:cs typeface="Tahoma" pitchFamily="34" charset="0"/>
              </a:rPr>
              <a:t>SAROND WELDING, </a:t>
            </a:r>
            <a:r>
              <a:rPr lang="en-US" sz="1200" dirty="0" err="1">
                <a:latin typeface="+mn-lt"/>
                <a:cs typeface="Tahoma" pitchFamily="34" charset="0"/>
              </a:rPr>
              <a:t>s.r.o</a:t>
            </a:r>
            <a:r>
              <a:rPr lang="en-US" sz="1200" dirty="0">
                <a:latin typeface="+mn-lt"/>
                <a:cs typeface="Tahoma" pitchFamily="34" charset="0"/>
              </a:rPr>
              <a:t>. uses the services and products of ČSOB, </a:t>
            </a:r>
            <a:r>
              <a:rPr lang="en-US" sz="1200" dirty="0" err="1">
                <a:latin typeface="+mn-lt"/>
                <a:cs typeface="Tahoma" pitchFamily="34" charset="0"/>
              </a:rPr>
              <a:t>a.s</a:t>
            </a:r>
            <a:r>
              <a:rPr lang="en-US" sz="1200" dirty="0">
                <a:latin typeface="+mn-lt"/>
                <a:cs typeface="Tahoma" pitchFamily="34" charset="0"/>
              </a:rPr>
              <a:t>. to secure efficient trade financing. </a:t>
            </a:r>
          </a:p>
          <a:p>
            <a:r>
              <a:rPr lang="en-US" sz="1200" dirty="0">
                <a:latin typeface="+mn-lt"/>
                <a:cs typeface="Tahoma" pitchFamily="34" charset="0"/>
              </a:rPr>
              <a:t>Bank: ČSOB. </a:t>
            </a:r>
            <a:r>
              <a:rPr lang="en-US" sz="1200" dirty="0" err="1">
                <a:latin typeface="+mn-lt"/>
                <a:cs typeface="Tahoma" pitchFamily="34" charset="0"/>
              </a:rPr>
              <a:t>a.s</a:t>
            </a:r>
            <a:r>
              <a:rPr lang="en-US" sz="1200" dirty="0">
                <a:latin typeface="+mn-lt"/>
                <a:cs typeface="Tahoma" pitchFamily="34" charset="0"/>
              </a:rPr>
              <a:t>.</a:t>
            </a:r>
          </a:p>
          <a:p>
            <a:r>
              <a:rPr lang="en-US" sz="1200" b="1" dirty="0">
                <a:latin typeface="+mn-lt"/>
                <a:cs typeface="Tahoma" pitchFamily="34" charset="0"/>
              </a:rPr>
              <a:t>CZK</a:t>
            </a:r>
            <a:r>
              <a:rPr lang="en-US" sz="1200" dirty="0">
                <a:latin typeface="+mn-lt"/>
                <a:cs typeface="Tahoma" pitchFamily="34" charset="0"/>
              </a:rPr>
              <a:t> – 264 418 822/0300</a:t>
            </a:r>
          </a:p>
          <a:p>
            <a:r>
              <a:rPr lang="en-US" sz="1200" b="1" dirty="0">
                <a:latin typeface="+mn-lt"/>
                <a:cs typeface="Tahoma" pitchFamily="34" charset="0"/>
              </a:rPr>
              <a:t>EUR</a:t>
            </a:r>
            <a:r>
              <a:rPr lang="en-US" sz="1200" dirty="0">
                <a:latin typeface="+mn-lt"/>
                <a:cs typeface="Tahoma" pitchFamily="34" charset="0"/>
              </a:rPr>
              <a:t> – 264 419 366/0300</a:t>
            </a:r>
          </a:p>
          <a:p>
            <a:endParaRPr lang="en-US" sz="1200" dirty="0">
              <a:latin typeface="+mn-lt"/>
              <a:cs typeface="Tahoma" pitchFamily="34" charset="0"/>
            </a:endParaRPr>
          </a:p>
          <a:p>
            <a:r>
              <a:rPr lang="en-US" sz="1200" b="1" dirty="0">
                <a:latin typeface="+mn-lt"/>
                <a:cs typeface="Tahoma" pitchFamily="34" charset="0"/>
              </a:rPr>
              <a:t>Insurance</a:t>
            </a:r>
          </a:p>
          <a:p>
            <a:r>
              <a:rPr lang="en-US" sz="1200" dirty="0">
                <a:latin typeface="+mn-lt"/>
                <a:cs typeface="Tahoma" pitchFamily="34" charset="0"/>
              </a:rPr>
              <a:t>SAROND WELDING, </a:t>
            </a:r>
            <a:r>
              <a:rPr lang="en-US" sz="1200" dirty="0" err="1">
                <a:latin typeface="+mn-lt"/>
                <a:cs typeface="Tahoma" pitchFamily="34" charset="0"/>
              </a:rPr>
              <a:t>s.r.o</a:t>
            </a:r>
            <a:r>
              <a:rPr lang="en-US" sz="1200" dirty="0">
                <a:latin typeface="+mn-lt"/>
                <a:cs typeface="Tahoma" pitchFamily="34" charset="0"/>
              </a:rPr>
              <a:t>. carries out insurance for domestic and foreign trade through RENOMIA, </a:t>
            </a:r>
            <a:r>
              <a:rPr lang="en-US" sz="1200" dirty="0" err="1">
                <a:latin typeface="+mn-lt"/>
                <a:cs typeface="Tahoma" pitchFamily="34" charset="0"/>
              </a:rPr>
              <a:t>a.s</a:t>
            </a:r>
            <a:r>
              <a:rPr lang="en-US" sz="1200" dirty="0">
                <a:latin typeface="+mn-lt"/>
                <a:cs typeface="Tahoma" pitchFamily="34" charset="0"/>
              </a:rPr>
              <a:t>. </a:t>
            </a:r>
          </a:p>
          <a:p>
            <a:r>
              <a:rPr lang="en-US" sz="1200" dirty="0">
                <a:latin typeface="+mn-lt"/>
                <a:cs typeface="Tahoma" pitchFamily="34" charset="0"/>
              </a:rPr>
              <a:t>Product liability insurance is valid up to the amount of CZK 20 million.</a:t>
            </a:r>
          </a:p>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pic>
        <p:nvPicPr>
          <p:cNvPr id="8" name="Obrázek 8" descr="certifikace_iso_cz.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5309" y="908720"/>
            <a:ext cx="1512168" cy="2077540"/>
          </a:xfrm>
          <a:prstGeom prst="rect">
            <a:avLst/>
          </a:prstGeom>
        </p:spPr>
      </p:pic>
      <p:sp>
        <p:nvSpPr>
          <p:cNvPr id="6" name="Text Box 19"/>
          <p:cNvSpPr txBox="1">
            <a:spLocks noChangeArrowheads="1"/>
          </p:cNvSpPr>
          <p:nvPr/>
        </p:nvSpPr>
        <p:spPr bwMode="auto">
          <a:xfrm>
            <a:off x="33496" y="3133728"/>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2274097388"/>
      </p:ext>
    </p:extLst>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sp>
        <p:nvSpPr>
          <p:cNvPr id="2" name="Rectangle 1"/>
          <p:cNvSpPr/>
          <p:nvPr/>
        </p:nvSpPr>
        <p:spPr>
          <a:xfrm>
            <a:off x="2405509" y="116632"/>
            <a:ext cx="5976664" cy="584775"/>
          </a:xfrm>
          <a:prstGeom prst="rect">
            <a:avLst/>
          </a:prstGeom>
        </p:spPr>
        <p:txBody>
          <a:bodyPr wrap="square">
            <a:spAutoFit/>
          </a:bodyPr>
          <a:lstStyle/>
          <a:p>
            <a:pPr lvl="0" fontAlgn="auto">
              <a:spcBef>
                <a:spcPct val="20000"/>
              </a:spcBef>
              <a:spcAft>
                <a:spcPts val="0"/>
              </a:spcAft>
              <a:defRPr/>
            </a:pPr>
            <a:r>
              <a:rPr lang="cs-CZ" altLang="de-DE" sz="3200" i="1" dirty="0">
                <a:solidFill>
                  <a:srgbClr val="0070C0"/>
                </a:solidFill>
                <a:latin typeface="Calibri"/>
              </a:rPr>
              <a:t>Reference - black warehouse hall</a:t>
            </a:r>
          </a:p>
        </p:txBody>
      </p:sp>
      <p:pic>
        <p:nvPicPr>
          <p:cNvPr id="5" name="Picture 4" descr="IMG-20160115-00330.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13621" y="2708920"/>
            <a:ext cx="2112234" cy="1584176"/>
          </a:xfrm>
          <a:prstGeom prst="rect">
            <a:avLst/>
          </a:prstGeom>
        </p:spPr>
      </p:pic>
      <p:pic>
        <p:nvPicPr>
          <p:cNvPr id="3" name="Picture 2" descr="IMG-20150215-00527.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13621" y="980728"/>
            <a:ext cx="2113272" cy="1617932"/>
          </a:xfrm>
          <a:prstGeom prst="rect">
            <a:avLst/>
          </a:prstGeom>
        </p:spPr>
      </p:pic>
      <p:pic>
        <p:nvPicPr>
          <p:cNvPr id="11" name="Picture 10" descr="zetor.jpe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16200000">
            <a:off x="5980442" y="1222220"/>
            <a:ext cx="1800200" cy="1317217"/>
          </a:xfrm>
          <a:prstGeom prst="rect">
            <a:avLst/>
          </a:prstGeom>
        </p:spPr>
      </p:pic>
      <p:pic>
        <p:nvPicPr>
          <p:cNvPr id="13" name="Picture 12" descr="M konzole.jpe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7593686" y="1193151"/>
            <a:ext cx="1800201" cy="1375355"/>
          </a:xfrm>
          <a:prstGeom prst="rect">
            <a:avLst/>
          </a:prstGeom>
        </p:spPr>
      </p:pic>
      <p:pic>
        <p:nvPicPr>
          <p:cNvPr id="14" name="Picture 13" descr="IMG_1041.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13621" y="4437112"/>
            <a:ext cx="2097343" cy="1573007"/>
          </a:xfrm>
          <a:prstGeom prst="rect">
            <a:avLst/>
          </a:prstGeom>
        </p:spPr>
      </p:pic>
      <p:pic>
        <p:nvPicPr>
          <p:cNvPr id="12" name="Picture 11" descr="IMG-20140417-00034.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3301" y="4293096"/>
            <a:ext cx="2304256" cy="1728191"/>
          </a:xfrm>
          <a:prstGeom prst="rect">
            <a:avLst/>
          </a:prstGeom>
        </p:spPr>
      </p:pic>
      <p:pic>
        <p:nvPicPr>
          <p:cNvPr id="16" name="Picture 15" descr="IMG_20170408_121609.jpe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49925" y="2924944"/>
            <a:ext cx="3068960" cy="3068960"/>
          </a:xfrm>
          <a:prstGeom prst="rect">
            <a:avLst/>
          </a:prstGeom>
        </p:spPr>
      </p:pic>
      <p:pic>
        <p:nvPicPr>
          <p:cNvPr id="17" name="Picture 16" descr="20140916_110548.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5400000">
            <a:off x="155259" y="1358770"/>
            <a:ext cx="3024337" cy="2268253"/>
          </a:xfrm>
          <a:prstGeom prst="rect">
            <a:avLst/>
          </a:prstGeom>
        </p:spPr>
      </p:pic>
    </p:spTree>
    <p:extLst>
      <p:ext uri="{BB962C8B-B14F-4D97-AF65-F5344CB8AC3E}">
        <p14:creationId xmlns:p14="http://schemas.microsoft.com/office/powerpoint/2010/main" val="2689973761"/>
      </p:ext>
    </p:extLst>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sp>
        <p:nvSpPr>
          <p:cNvPr id="2" name="Rectangle 1"/>
          <p:cNvSpPr/>
          <p:nvPr/>
        </p:nvSpPr>
        <p:spPr>
          <a:xfrm>
            <a:off x="2549525" y="107240"/>
            <a:ext cx="5688632" cy="584775"/>
          </a:xfrm>
          <a:prstGeom prst="rect">
            <a:avLst/>
          </a:prstGeom>
        </p:spPr>
        <p:txBody>
          <a:bodyPr wrap="square">
            <a:spAutoFit/>
          </a:bodyPr>
          <a:lstStyle/>
          <a:p>
            <a:pPr lvl="0" fontAlgn="auto">
              <a:spcBef>
                <a:spcPct val="20000"/>
              </a:spcBef>
              <a:spcAft>
                <a:spcPts val="0"/>
              </a:spcAft>
              <a:defRPr/>
            </a:pPr>
            <a:r>
              <a:rPr lang="cs-CZ" altLang="de-DE" sz="3200" i="1" dirty="0">
                <a:solidFill>
                  <a:srgbClr val="0070C0"/>
                </a:solidFill>
                <a:latin typeface="Calibri"/>
              </a:rPr>
              <a:t>Reference - stainless steel hall</a:t>
            </a:r>
          </a:p>
        </p:txBody>
      </p:sp>
      <p:pic>
        <p:nvPicPr>
          <p:cNvPr id="10" name="Picture 9" descr="IMG_0365-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1568" y="3532225"/>
            <a:ext cx="4404632" cy="2448271"/>
          </a:xfrm>
          <a:prstGeom prst="rect">
            <a:avLst/>
          </a:prstGeom>
          <a:ln>
            <a:noFill/>
          </a:ln>
          <a:effectLst>
            <a:outerShdw blurRad="292100" dist="139700" dir="2700000" algn="tl" rotWithShape="0">
              <a:srgbClr val="333333">
                <a:alpha val="65000"/>
              </a:srgbClr>
            </a:outerShdw>
          </a:effectLst>
        </p:spPr>
      </p:pic>
      <p:pic>
        <p:nvPicPr>
          <p:cNvPr id="14" name="Picture 13" descr="20160425_155417.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1568" y="939937"/>
            <a:ext cx="4421734" cy="2487225"/>
          </a:xfrm>
          <a:prstGeom prst="rect">
            <a:avLst/>
          </a:prstGeom>
        </p:spPr>
      </p:pic>
      <p:pic>
        <p:nvPicPr>
          <p:cNvPr id="15" name="Picture 14" descr="image-5c4a4e640822bbf7f3aab39c97f98187cbd016085db7b028c5e0f33cbd2defa1-V.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48072" y="3532225"/>
            <a:ext cx="4176464" cy="2469378"/>
          </a:xfrm>
          <a:prstGeom prst="rect">
            <a:avLst/>
          </a:prstGeom>
        </p:spPr>
      </p:pic>
      <p:pic>
        <p:nvPicPr>
          <p:cNvPr id="16" name="Picture 15" descr="IMG_0570.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00400" y="2380097"/>
            <a:ext cx="1248138" cy="936104"/>
          </a:xfrm>
          <a:prstGeom prst="rect">
            <a:avLst/>
          </a:prstGeom>
        </p:spPr>
      </p:pic>
      <p:pic>
        <p:nvPicPr>
          <p:cNvPr id="18" name="Picture 17" descr="IMG_0734.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00400" y="939937"/>
            <a:ext cx="1225098" cy="1301667"/>
          </a:xfrm>
          <a:prstGeom prst="rect">
            <a:avLst/>
          </a:prstGeom>
        </p:spPr>
      </p:pic>
      <p:pic>
        <p:nvPicPr>
          <p:cNvPr id="19" name="Picture 18" descr="IMG_0457.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48072" y="939937"/>
            <a:ext cx="2795605" cy="2376264"/>
          </a:xfrm>
          <a:prstGeom prst="rect">
            <a:avLst/>
          </a:prstGeom>
        </p:spPr>
      </p:pic>
    </p:spTree>
    <p:extLst>
      <p:ext uri="{BB962C8B-B14F-4D97-AF65-F5344CB8AC3E}">
        <p14:creationId xmlns:p14="http://schemas.microsoft.com/office/powerpoint/2010/main" val="3812789485"/>
      </p:ext>
    </p:extLst>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pic>
        <p:nvPicPr>
          <p:cNvPr id="16" name="Picture 15" descr="IMG_0380-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7277" y="980728"/>
            <a:ext cx="3034723" cy="2232248"/>
          </a:xfrm>
          <a:prstGeom prst="rect">
            <a:avLst/>
          </a:prstGeom>
          <a:ln>
            <a:noFill/>
          </a:ln>
          <a:effectLst>
            <a:outerShdw blurRad="292100" dist="139700" dir="2700000" algn="tl" rotWithShape="0">
              <a:srgbClr val="333333">
                <a:alpha val="65000"/>
              </a:srgbClr>
            </a:outerShdw>
          </a:effectLst>
        </p:spPr>
      </p:pic>
      <p:pic>
        <p:nvPicPr>
          <p:cNvPr id="19" name="Picture 18" descr="IMG-20160121-00334.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57636" y="980729"/>
            <a:ext cx="3816424" cy="2239600"/>
          </a:xfrm>
          <a:prstGeom prst="rect">
            <a:avLst/>
          </a:prstGeom>
          <a:ln>
            <a:noFill/>
          </a:ln>
          <a:effectLst>
            <a:outerShdw blurRad="292100" dist="139700" dir="2700000" algn="tl" rotWithShape="0">
              <a:srgbClr val="333333">
                <a:alpha val="65000"/>
              </a:srgbClr>
            </a:outerShdw>
          </a:effectLst>
        </p:spPr>
      </p:pic>
      <p:pic>
        <p:nvPicPr>
          <p:cNvPr id="22" name="Picture 21" descr="20160323_081811.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57636" y="3573016"/>
            <a:ext cx="3872432" cy="2160240"/>
          </a:xfrm>
          <a:prstGeom prst="rect">
            <a:avLst/>
          </a:prstGeom>
        </p:spPr>
      </p:pic>
      <p:pic>
        <p:nvPicPr>
          <p:cNvPr id="23" name="Picture 22" descr="IMG_0771.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7277" y="3573016"/>
            <a:ext cx="3024335" cy="2268251"/>
          </a:xfrm>
          <a:prstGeom prst="rect">
            <a:avLst/>
          </a:prstGeom>
        </p:spPr>
      </p:pic>
      <p:pic>
        <p:nvPicPr>
          <p:cNvPr id="24" name="Picture 23" descr="20161122_123036.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7401063" y="1259761"/>
            <a:ext cx="2232248" cy="1674186"/>
          </a:xfrm>
          <a:prstGeom prst="rect">
            <a:avLst/>
          </a:prstGeom>
        </p:spPr>
      </p:pic>
      <p:pic>
        <p:nvPicPr>
          <p:cNvPr id="26" name="Picture 25" descr="20160204_103822.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5400000">
            <a:off x="7446068" y="4117576"/>
            <a:ext cx="2160240" cy="1215135"/>
          </a:xfrm>
          <a:prstGeom prst="rect">
            <a:avLst/>
          </a:prstGeom>
        </p:spPr>
      </p:pic>
      <p:sp>
        <p:nvSpPr>
          <p:cNvPr id="11" name="Rectangle 10"/>
          <p:cNvSpPr/>
          <p:nvPr/>
        </p:nvSpPr>
        <p:spPr>
          <a:xfrm>
            <a:off x="2549525" y="107240"/>
            <a:ext cx="5688632" cy="584775"/>
          </a:xfrm>
          <a:prstGeom prst="rect">
            <a:avLst/>
          </a:prstGeom>
        </p:spPr>
        <p:txBody>
          <a:bodyPr wrap="square">
            <a:spAutoFit/>
          </a:bodyPr>
          <a:lstStyle/>
          <a:p>
            <a:pPr lvl="0" fontAlgn="auto">
              <a:spcBef>
                <a:spcPct val="20000"/>
              </a:spcBef>
              <a:spcAft>
                <a:spcPts val="0"/>
              </a:spcAft>
              <a:defRPr/>
            </a:pPr>
            <a:r>
              <a:rPr lang="cs-CZ" altLang="de-DE" sz="3200" i="1" dirty="0">
                <a:solidFill>
                  <a:srgbClr val="0070C0"/>
                </a:solidFill>
                <a:latin typeface="Calibri"/>
              </a:rPr>
              <a:t>Reference - stainless steel hall</a:t>
            </a:r>
          </a:p>
        </p:txBody>
      </p:sp>
    </p:spTree>
    <p:extLst>
      <p:ext uri="{BB962C8B-B14F-4D97-AF65-F5344CB8AC3E}">
        <p14:creationId xmlns:p14="http://schemas.microsoft.com/office/powerpoint/2010/main" val="2038052810"/>
      </p:ext>
    </p:extLst>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sp>
        <p:nvSpPr>
          <p:cNvPr id="2" name="Rectangle 1"/>
          <p:cNvSpPr/>
          <p:nvPr/>
        </p:nvSpPr>
        <p:spPr>
          <a:xfrm>
            <a:off x="4126014" y="130022"/>
            <a:ext cx="2016224" cy="584776"/>
          </a:xfrm>
          <a:prstGeom prst="rect">
            <a:avLst/>
          </a:prstGeom>
        </p:spPr>
        <p:txBody>
          <a:bodyPr wrap="square">
            <a:spAutoFit/>
          </a:bodyPr>
          <a:lstStyle/>
          <a:p>
            <a:pPr lvl="0" fontAlgn="auto">
              <a:spcBef>
                <a:spcPct val="20000"/>
              </a:spcBef>
              <a:spcAft>
                <a:spcPts val="0"/>
              </a:spcAft>
              <a:defRPr/>
            </a:pPr>
            <a:r>
              <a:rPr lang="cs-CZ" altLang="de-DE" sz="3200" i="1" dirty="0">
                <a:solidFill>
                  <a:srgbClr val="0070C0"/>
                </a:solidFill>
                <a:latin typeface="Calibri"/>
              </a:rPr>
              <a:t>Reference</a:t>
            </a:r>
          </a:p>
        </p:txBody>
      </p:sp>
      <p:sp>
        <p:nvSpPr>
          <p:cNvPr id="11"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a:t>
            </a:r>
            <a:endParaRPr lang="cs-CZ" altLang="de-DE" sz="1200" i="1" dirty="0">
              <a:solidFill>
                <a:prstClr val="black"/>
              </a:solidFill>
              <a:latin typeface="+mn-lt"/>
            </a:endParaRPr>
          </a:p>
          <a:p>
            <a:pPr marL="742950" lvl="1" indent="-285750" fontAlgn="auto">
              <a:spcBef>
                <a:spcPct val="100000"/>
              </a:spcBef>
              <a:spcAft>
                <a:spcPts val="0"/>
              </a:spcAft>
              <a:buFont typeface="Arial" pitchFamily="34" charset="0"/>
              <a:buChar char="–"/>
              <a:defRPr/>
            </a:pPr>
            <a:endParaRPr lang="cs-CZ" altLang="de-DE" sz="1200" i="1" dirty="0">
              <a:solidFill>
                <a:prstClr val="black"/>
              </a:solidFill>
              <a:latin typeface="Calibri"/>
            </a:endParaRPr>
          </a:p>
        </p:txBody>
      </p:sp>
      <p:pic>
        <p:nvPicPr>
          <p:cNvPr id="30" name="Picture 29" descr="Nopo.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65963" y="1203767"/>
            <a:ext cx="1942910" cy="62595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9124" y="946104"/>
            <a:ext cx="2726747" cy="101116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04128" y="2131404"/>
            <a:ext cx="1621886" cy="63114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05509" y="1103277"/>
            <a:ext cx="1879441" cy="59319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79278" y="1197993"/>
            <a:ext cx="1880651" cy="4419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7345" y="2315902"/>
            <a:ext cx="1715571" cy="266246"/>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412760" y="4350936"/>
            <a:ext cx="1713254" cy="251277"/>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932325" y="5281263"/>
            <a:ext cx="1708440" cy="463719"/>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569532" y="2249640"/>
            <a:ext cx="1607482" cy="220203"/>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315089" y="3002818"/>
            <a:ext cx="1979048" cy="77277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618607" y="2190751"/>
            <a:ext cx="2477076" cy="440783"/>
          </a:xfrm>
          <a:prstGeom prst="rect">
            <a:avLst/>
          </a:prstGeom>
        </p:spPr>
      </p:pic>
      <p:pic>
        <p:nvPicPr>
          <p:cNvPr id="38" name="Picture 37"/>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966515" y="4255686"/>
            <a:ext cx="1765300" cy="469900"/>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26582" y="5095842"/>
            <a:ext cx="833086" cy="822988"/>
          </a:xfrm>
          <a:prstGeom prst="rect">
            <a:avLst/>
          </a:prstGeom>
        </p:spPr>
      </p:pic>
      <p:pic>
        <p:nvPicPr>
          <p:cNvPr id="42" name="Picture 4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19193" y="3103460"/>
            <a:ext cx="1428847" cy="702106"/>
          </a:xfrm>
          <a:prstGeom prst="rect">
            <a:avLst/>
          </a:prstGeom>
        </p:spPr>
      </p:pic>
      <p:pic>
        <p:nvPicPr>
          <p:cNvPr id="44" name="Picture 43"/>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7230700" y="3454513"/>
            <a:ext cx="2147826" cy="2147826"/>
          </a:xfrm>
          <a:prstGeom prst="rect">
            <a:avLst/>
          </a:prstGeom>
        </p:spPr>
      </p:pic>
      <p:pic>
        <p:nvPicPr>
          <p:cNvPr id="45" name="Picture 44"/>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7279519" y="5281263"/>
            <a:ext cx="2115799" cy="573029"/>
          </a:xfrm>
          <a:prstGeom prst="rect">
            <a:avLst/>
          </a:prstGeom>
        </p:spPr>
      </p:pic>
      <p:pic>
        <p:nvPicPr>
          <p:cNvPr id="10" name="Obrázek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58129" y="2464924"/>
            <a:ext cx="1805186" cy="1805186"/>
          </a:xfrm>
          <a:prstGeom prst="rect">
            <a:avLst/>
          </a:prstGeom>
        </p:spPr>
      </p:pic>
      <p:pic>
        <p:nvPicPr>
          <p:cNvPr id="13" name="Obrázek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37921" y="2046562"/>
            <a:ext cx="2815902" cy="2815902"/>
          </a:xfrm>
          <a:prstGeom prst="rect">
            <a:avLst/>
          </a:prstGeom>
        </p:spPr>
      </p:pic>
      <p:pic>
        <p:nvPicPr>
          <p:cNvPr id="17" name="Obrázek 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1023" y="3573981"/>
            <a:ext cx="1805186" cy="1805186"/>
          </a:xfrm>
          <a:prstGeom prst="rect">
            <a:avLst/>
          </a:prstGeom>
        </p:spPr>
      </p:pic>
      <p:pic>
        <p:nvPicPr>
          <p:cNvPr id="20" name="Obrázek 1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1638" y="4476574"/>
            <a:ext cx="2098856" cy="2098856"/>
          </a:xfrm>
          <a:prstGeom prst="rect">
            <a:avLst/>
          </a:prstGeom>
        </p:spPr>
      </p:pic>
    </p:spTree>
    <p:extLst>
      <p:ext uri="{BB962C8B-B14F-4D97-AF65-F5344CB8AC3E}">
        <p14:creationId xmlns:p14="http://schemas.microsoft.com/office/powerpoint/2010/main" val="1167283260"/>
      </p:ext>
    </p:extLst>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a:xfrm>
            <a:off x="4283646" y="1916832"/>
            <a:ext cx="4458567" cy="2448744"/>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marL="176213" fontAlgn="auto">
              <a:spcAft>
                <a:spcPts val="0"/>
              </a:spcAft>
              <a:defRPr/>
            </a:pPr>
            <a:r>
              <a:rPr lang="cs-CZ" b="1" dirty="0">
                <a:solidFill>
                  <a:schemeClr val="tx2"/>
                </a:solidFill>
                <a:latin typeface="+mj-lt"/>
                <a:ea typeface="+mj-ea"/>
                <a:cs typeface="+mj-cs"/>
              </a:rPr>
              <a:t>SAROND WELDING, s.r.o.</a:t>
            </a:r>
            <a:br>
              <a:rPr lang="en-US" dirty="0">
                <a:latin typeface="+mj-lt"/>
                <a:ea typeface="+mj-ea"/>
                <a:cs typeface="+mj-cs"/>
              </a:rPr>
            </a:br>
            <a:r>
              <a:rPr lang="cs-CZ" dirty="0">
                <a:latin typeface="+mj-lt"/>
                <a:ea typeface="+mj-ea"/>
                <a:cs typeface="+mj-cs"/>
              </a:rPr>
              <a:t>Božkovské náměstí 17/21, 326 00 Plzeň </a:t>
            </a:r>
          </a:p>
          <a:p>
            <a:pPr marL="176213" fontAlgn="auto">
              <a:spcAft>
                <a:spcPts val="0"/>
              </a:spcAft>
              <a:defRPr/>
            </a:pPr>
            <a:r>
              <a:rPr lang="en-US" dirty="0">
                <a:latin typeface="+mj-lt"/>
                <a:ea typeface="+mj-ea"/>
                <a:cs typeface="+mj-cs"/>
              </a:rPr>
              <a:t>Czech Republic</a:t>
            </a:r>
            <a:br>
              <a:rPr lang="en-US" sz="1600" dirty="0">
                <a:latin typeface="+mj-lt"/>
                <a:ea typeface="+mj-ea"/>
                <a:cs typeface="+mj-cs"/>
              </a:rPr>
            </a:br>
            <a:br>
              <a:rPr lang="en-US" sz="1600" dirty="0">
                <a:latin typeface="+mj-lt"/>
                <a:ea typeface="+mj-ea"/>
                <a:cs typeface="+mj-cs"/>
              </a:rPr>
            </a:br>
            <a:r>
              <a:rPr lang="en-US" sz="1600" dirty="0">
                <a:latin typeface="+mj-lt"/>
                <a:ea typeface="+mj-ea"/>
                <a:cs typeface="+mj-cs"/>
              </a:rPr>
              <a:t>T</a:t>
            </a:r>
            <a:r>
              <a:rPr lang="cs-CZ" sz="1600" dirty="0">
                <a:latin typeface="+mj-lt"/>
                <a:ea typeface="+mj-ea"/>
                <a:cs typeface="+mj-cs"/>
              </a:rPr>
              <a:t>:    </a:t>
            </a:r>
            <a:r>
              <a:rPr lang="en-US" sz="1600" dirty="0">
                <a:latin typeface="+mj-lt"/>
                <a:ea typeface="+mj-ea"/>
                <a:cs typeface="+mj-cs"/>
              </a:rPr>
              <a:t> +420 </a:t>
            </a:r>
            <a:r>
              <a:rPr lang="cs-CZ" sz="1600" dirty="0">
                <a:latin typeface="+mj-lt"/>
                <a:ea typeface="+mj-ea"/>
                <a:cs typeface="+mj-cs"/>
              </a:rPr>
              <a:t>377 457 612</a:t>
            </a:r>
            <a:br>
              <a:rPr lang="en-US" sz="1600" dirty="0">
                <a:latin typeface="+mj-lt"/>
                <a:ea typeface="+mj-ea"/>
                <a:cs typeface="+mj-cs"/>
              </a:rPr>
            </a:br>
            <a:r>
              <a:rPr lang="en-US" sz="1600" dirty="0">
                <a:latin typeface="+mj-lt"/>
                <a:ea typeface="+mj-ea"/>
                <a:cs typeface="+mj-cs"/>
              </a:rPr>
              <a:t>Fax: +420 </a:t>
            </a:r>
            <a:r>
              <a:rPr lang="cs-CZ" sz="1600" dirty="0">
                <a:latin typeface="+mj-lt"/>
                <a:ea typeface="+mj-ea"/>
                <a:cs typeface="+mj-cs"/>
              </a:rPr>
              <a:t>377 457 611</a:t>
            </a:r>
            <a:br>
              <a:rPr lang="en-US" sz="1600" dirty="0">
                <a:latin typeface="+mj-lt"/>
                <a:ea typeface="+mj-ea"/>
                <a:cs typeface="+mj-cs"/>
              </a:rPr>
            </a:br>
            <a:r>
              <a:rPr lang="cs-CZ" sz="1600" dirty="0">
                <a:latin typeface="+mj-lt"/>
                <a:ea typeface="+mj-ea"/>
                <a:cs typeface="+mj-cs"/>
              </a:rPr>
              <a:t>e-</a:t>
            </a:r>
            <a:r>
              <a:rPr lang="en-US" sz="1600" dirty="0">
                <a:latin typeface="+mj-lt"/>
                <a:ea typeface="+mj-ea"/>
                <a:cs typeface="+mj-cs"/>
              </a:rPr>
              <a:t>mail</a:t>
            </a:r>
            <a:r>
              <a:rPr lang="en-US" sz="1600" dirty="0">
                <a:solidFill>
                  <a:srgbClr val="000000"/>
                </a:solidFill>
                <a:latin typeface="+mj-lt"/>
                <a:ea typeface="+mj-ea"/>
                <a:cs typeface="+mj-cs"/>
              </a:rPr>
              <a:t>: </a:t>
            </a:r>
            <a:r>
              <a:rPr lang="cs-CZ" sz="1600" dirty="0">
                <a:solidFill>
                  <a:srgbClr val="000000"/>
                </a:solidFill>
                <a:latin typeface="+mj-lt"/>
                <a:ea typeface="+mj-ea"/>
                <a:cs typeface="+mj-cs"/>
                <a:hlinkClick r:id="rId4"/>
              </a:rPr>
              <a:t>info@sarond-welding.cz</a:t>
            </a:r>
            <a:endParaRPr lang="cs-CZ" sz="1600" dirty="0">
              <a:solidFill>
                <a:srgbClr val="000000"/>
              </a:solidFill>
              <a:latin typeface="+mj-lt"/>
              <a:ea typeface="+mj-ea"/>
              <a:cs typeface="+mj-cs"/>
            </a:endParaRPr>
          </a:p>
          <a:p>
            <a:pPr marL="176213" fontAlgn="auto">
              <a:spcAft>
                <a:spcPts val="0"/>
              </a:spcAft>
              <a:defRPr/>
            </a:pPr>
            <a:r>
              <a:rPr lang="en-US" sz="1600" dirty="0">
                <a:solidFill>
                  <a:srgbClr val="000000"/>
                </a:solidFill>
                <a:latin typeface="+mj-lt"/>
                <a:ea typeface="+mj-ea"/>
                <a:cs typeface="+mj-cs"/>
                <a:hlinkClick r:id="rId5"/>
              </a:rPr>
              <a:t>www.</a:t>
            </a:r>
            <a:r>
              <a:rPr lang="cs-CZ" sz="1600" dirty="0">
                <a:solidFill>
                  <a:srgbClr val="000000"/>
                </a:solidFill>
                <a:latin typeface="+mj-lt"/>
                <a:ea typeface="+mj-ea"/>
                <a:cs typeface="+mj-cs"/>
                <a:hlinkClick r:id="rId5"/>
              </a:rPr>
              <a:t>sarond</a:t>
            </a:r>
            <a:r>
              <a:rPr lang="en-US" sz="1600" dirty="0">
                <a:solidFill>
                  <a:srgbClr val="000000"/>
                </a:solidFill>
                <a:latin typeface="+mj-lt"/>
                <a:ea typeface="+mj-ea"/>
                <a:cs typeface="+mj-cs"/>
                <a:hlinkClick r:id="rId5"/>
              </a:rPr>
              <a:t>.cz</a:t>
            </a:r>
            <a:r>
              <a:rPr lang="en-US" sz="1600" dirty="0">
                <a:solidFill>
                  <a:srgbClr val="000000"/>
                </a:solidFill>
                <a:latin typeface="+mj-lt"/>
                <a:ea typeface="+mj-ea"/>
                <a:cs typeface="+mj-cs"/>
              </a:rPr>
              <a:t>, </a:t>
            </a:r>
            <a:r>
              <a:rPr lang="en-US" sz="1600" dirty="0">
                <a:solidFill>
                  <a:srgbClr val="000000"/>
                </a:solidFill>
                <a:latin typeface="+mj-lt"/>
                <a:ea typeface="+mj-ea"/>
                <a:cs typeface="+mj-cs"/>
                <a:hlinkClick r:id="rId6"/>
              </a:rPr>
              <a:t>www.sarond-welding.cz</a:t>
            </a:r>
            <a:r>
              <a:rPr lang="en-US" sz="1600" dirty="0">
                <a:solidFill>
                  <a:srgbClr val="000000"/>
                </a:solidFill>
                <a:latin typeface="+mj-lt"/>
                <a:ea typeface="+mj-ea"/>
                <a:cs typeface="+mj-cs"/>
              </a:rPr>
              <a:t> </a:t>
            </a:r>
            <a:endParaRPr lang="cs-CZ" sz="1600" dirty="0">
              <a:solidFill>
                <a:srgbClr val="3366FF"/>
              </a:solidFill>
              <a:latin typeface="+mj-lt"/>
              <a:ea typeface="+mj-ea"/>
              <a:cs typeface="+mj-cs"/>
            </a:endParaRPr>
          </a:p>
          <a:p>
            <a:pPr marL="176213" fontAlgn="auto">
              <a:spcAft>
                <a:spcPts val="0"/>
              </a:spcAft>
              <a:defRPr/>
            </a:pPr>
            <a:br>
              <a:rPr lang="en-US" dirty="0">
                <a:solidFill>
                  <a:srgbClr val="3333FF"/>
                </a:solidFill>
                <a:latin typeface="+mj-lt"/>
                <a:ea typeface="+mj-ea"/>
                <a:cs typeface="+mj-cs"/>
              </a:rPr>
            </a:br>
            <a:r>
              <a:rPr lang="en-US" dirty="0">
                <a:latin typeface="+mj-lt"/>
                <a:ea typeface="+mj-ea"/>
                <a:cs typeface="+mj-cs"/>
              </a:rPr>
              <a:t> </a:t>
            </a:r>
          </a:p>
        </p:txBody>
      </p:sp>
      <p:sp>
        <p:nvSpPr>
          <p:cNvPr id="11" name="TextovéPole 10"/>
          <p:cNvSpPr txBox="1"/>
          <p:nvPr/>
        </p:nvSpPr>
        <p:spPr>
          <a:xfrm>
            <a:off x="4482650" y="4335108"/>
            <a:ext cx="4248472" cy="553998"/>
          </a:xfrm>
          <a:prstGeom prst="rect">
            <a:avLst/>
          </a:prstGeom>
          <a:noFill/>
        </p:spPr>
        <p:txBody>
          <a:bodyPr wrap="square" rtlCol="0">
            <a:spAutoFit/>
          </a:bodyPr>
          <a:lstStyle/>
          <a:p>
            <a:r>
              <a:rPr lang="cs-CZ" sz="1600" b="1" dirty="0">
                <a:latin typeface="+mn-lt"/>
              </a:rPr>
              <a:t>Bronislav Czyz  –  </a:t>
            </a:r>
            <a:r>
              <a:rPr lang="cs-CZ" sz="1400" b="1" dirty="0" err="1">
                <a:latin typeface="+mn-lt"/>
              </a:rPr>
              <a:t>Managing</a:t>
            </a:r>
            <a:r>
              <a:rPr lang="cs-CZ" sz="1400" b="1" dirty="0">
                <a:latin typeface="+mn-lt"/>
              </a:rPr>
              <a:t> </a:t>
            </a:r>
            <a:r>
              <a:rPr lang="cs-CZ" sz="1400" b="1" dirty="0" err="1">
                <a:latin typeface="+mn-lt"/>
              </a:rPr>
              <a:t>Director</a:t>
            </a:r>
            <a:endParaRPr lang="cs-CZ" sz="1400" b="1" dirty="0">
              <a:latin typeface="+mn-lt"/>
            </a:endParaRPr>
          </a:p>
          <a:p>
            <a:r>
              <a:rPr lang="cs-CZ" sz="1400" b="1" dirty="0">
                <a:latin typeface="+mn-lt"/>
              </a:rPr>
              <a:t>Email: bronislav.czyz@sarond.cz</a:t>
            </a:r>
          </a:p>
        </p:txBody>
      </p:sp>
      <p:sp>
        <p:nvSpPr>
          <p:cNvPr id="3" name="TextBox 2"/>
          <p:cNvSpPr txBox="1"/>
          <p:nvPr/>
        </p:nvSpPr>
        <p:spPr>
          <a:xfrm>
            <a:off x="2693541" y="260648"/>
            <a:ext cx="6048672" cy="307777"/>
          </a:xfrm>
          <a:prstGeom prst="rect">
            <a:avLst/>
          </a:prstGeom>
          <a:noFill/>
        </p:spPr>
        <p:txBody>
          <a:bodyPr wrap="square" rtlCol="0">
            <a:spAutoFit/>
          </a:bodyPr>
          <a:lstStyle/>
          <a:p>
            <a:pPr marL="171450" indent="-171450" algn="ctr">
              <a:buFont typeface="Arial"/>
              <a:buChar char="•"/>
            </a:pPr>
            <a:r>
              <a:rPr lang="pt-BR" sz="1400" b="1" dirty="0">
                <a:solidFill>
                  <a:schemeClr val="accent1"/>
                </a:solidFill>
                <a:latin typeface="+mn-lt"/>
              </a:rPr>
              <a:t>GPS: 49°43'56.436"N, 13°25.'21.219"E</a:t>
            </a:r>
            <a:endParaRPr lang="cs-CZ" sz="1400" b="1" dirty="0">
              <a:solidFill>
                <a:schemeClr val="accent1"/>
              </a:solidFill>
              <a:latin typeface="+mn-lt"/>
              <a:cs typeface="Tahoma" pitchFamily="34" charset="0"/>
            </a:endParaRPr>
          </a:p>
        </p:txBody>
      </p:sp>
      <p:pic>
        <p:nvPicPr>
          <p:cNvPr id="6" name="Obrázek 2"/>
          <p:cNvPicPr>
            <a:picLocks noChangeAspect="1"/>
          </p:cNvPicPr>
          <p:nvPr/>
        </p:nvPicPr>
        <p:blipFill>
          <a:blip r:embed="rId7"/>
          <a:stretch>
            <a:fillRect/>
          </a:stretch>
        </p:blipFill>
        <p:spPr>
          <a:xfrm>
            <a:off x="8814221" y="188640"/>
            <a:ext cx="540000" cy="540000"/>
          </a:xfrm>
          <a:prstGeom prst="rect">
            <a:avLst/>
          </a:prstGeom>
        </p:spPr>
      </p:pic>
      <p:sp>
        <p:nvSpPr>
          <p:cNvPr id="7" name="Text Box 19"/>
          <p:cNvSpPr txBox="1">
            <a:spLocks noChangeArrowheads="1"/>
          </p:cNvSpPr>
          <p:nvPr/>
        </p:nvSpPr>
        <p:spPr bwMode="auto">
          <a:xfrm>
            <a:off x="968570" y="2013634"/>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3581753296"/>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preferRelativeResize="0">
            <a:picLocks noChangeAspect="1" noChangeArrowheads="1"/>
          </p:cNvPicPr>
          <p:nvPr/>
        </p:nvPicPr>
        <p:blipFill>
          <a:blip r:embed="rId4" cstate="print"/>
          <a:srcRect/>
          <a:stretch>
            <a:fillRect/>
          </a:stretch>
        </p:blipFill>
        <p:spPr bwMode="auto">
          <a:xfrm>
            <a:off x="2188372" y="146491"/>
            <a:ext cx="540518" cy="540000"/>
          </a:xfrm>
          <a:prstGeom prst="rect">
            <a:avLst/>
          </a:prstGeom>
          <a:noFill/>
          <a:ln w="9525">
            <a:noFill/>
            <a:miter lim="800000"/>
            <a:headEnd/>
            <a:tailEnd/>
          </a:ln>
        </p:spPr>
      </p:pic>
      <p:sp>
        <p:nvSpPr>
          <p:cNvPr id="9" name="Rectangle 103"/>
          <p:cNvSpPr txBox="1">
            <a:spLocks noChangeArrowheads="1"/>
          </p:cNvSpPr>
          <p:nvPr/>
        </p:nvSpPr>
        <p:spPr>
          <a:xfrm>
            <a:off x="2549525" y="1124744"/>
            <a:ext cx="6912768" cy="5112791"/>
          </a:xfrm>
          <a:prstGeom prst="rect">
            <a:avLst/>
          </a:prstGeom>
        </p:spPr>
        <p:txBody>
          <a:bodyPr/>
          <a:lstStyle/>
          <a:p>
            <a:pPr fontAlgn="auto">
              <a:spcBef>
                <a:spcPct val="20000"/>
              </a:spcBef>
              <a:spcAft>
                <a:spcPts val="0"/>
              </a:spcAft>
              <a:defRPr/>
            </a:pPr>
            <a:r>
              <a:rPr lang="cs-CZ" altLang="de-DE" sz="3200" i="1" dirty="0">
                <a:solidFill>
                  <a:srgbClr val="0070C0"/>
                </a:solidFill>
                <a:latin typeface="+mj-lt"/>
              </a:rPr>
              <a:t>      Steel weldments</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Robotic welding from small batches or ordering dozens of pieces. If you repeatedly need sub-groups welded for your final products and you do not want to invest in automation, we are the perfect choice for you.</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For series production, we use an automated MIGATRONIC welding robot that produces the highest quality welds. </a:t>
            </a:r>
            <a:r>
              <a:rPr lang="en-US" altLang="de-DE" sz="1200" i="1" dirty="0" err="1">
                <a:latin typeface="+mj-lt"/>
              </a:rPr>
              <a:t>Migatronic</a:t>
            </a:r>
            <a:r>
              <a:rPr lang="en-US" altLang="de-DE" sz="1200" i="1" dirty="0">
                <a:latin typeface="+mj-lt"/>
              </a:rPr>
              <a:t> MIG/MAG/TIG/ PLASMA welding robot Maximum length: 9,000 mm, Maximum height: 3,200 mm, Maximum width: 3,200 mm</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We also supply complex form piece steel welding, robotically or manually welded. Economically and qualitatively, it’s very advantageous to perform long welds with a robot on piece weldments.</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All welding is performed according to EN 3834-2 and ČSN 732601 under the supervision of a qualified welding engineer.</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Drawing (project) documentation can be yours or we offer our own design capacity. Including 3D models (SolidWorks), product design and so on.</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Sheet metal bends and cut-outs up to 20 mm thickness for final weldments are provided on our own machines.</a:t>
            </a:r>
          </a:p>
          <a:p>
            <a:pPr marL="628650" lvl="1" indent="-171450" fontAlgn="auto">
              <a:lnSpc>
                <a:spcPts val="1300"/>
              </a:lnSpc>
              <a:spcBef>
                <a:spcPct val="100000"/>
              </a:spcBef>
              <a:spcAft>
                <a:spcPts val="0"/>
              </a:spcAft>
              <a:buFont typeface="Arial" panose="020B0604020202020204" pitchFamily="34" charset="0"/>
              <a:buChar char="•"/>
              <a:defRPr/>
            </a:pPr>
            <a:r>
              <a:rPr lang="en-US" altLang="de-DE" sz="1200" i="1" dirty="0">
                <a:latin typeface="+mj-lt"/>
              </a:rPr>
              <a:t>We can also produce other types of welded constructions according to the customer’s requirements, from standard structural steels S235, S275, S355 and WELDOX 420, 460, 700 or HARDOX 400, 450, 500 abrasion resistant steel grades. Stainless steel material in the quality of 1.4301 - 1.4307 - 1.4404 - 1.4541 - 1.4571 - 1.4828 - 1.4841.</a:t>
            </a:r>
            <a:endParaRPr lang="en-US" altLang="de-DE" sz="1200" dirty="0">
              <a:latin typeface="+mn-lt"/>
            </a:endParaRPr>
          </a:p>
        </p:txBody>
      </p:sp>
      <p:pic>
        <p:nvPicPr>
          <p:cNvPr id="8" name="Picture 7" descr="FOTKY SW.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7277" y="980728"/>
            <a:ext cx="2592288" cy="1944216"/>
          </a:xfrm>
          <a:prstGeom prst="rect">
            <a:avLst/>
          </a:prstGeom>
        </p:spPr>
      </p:pic>
      <p:sp>
        <p:nvSpPr>
          <p:cNvPr id="6" name="Text Box 19"/>
          <p:cNvSpPr txBox="1">
            <a:spLocks noChangeArrowheads="1"/>
          </p:cNvSpPr>
          <p:nvPr/>
        </p:nvSpPr>
        <p:spPr bwMode="auto">
          <a:xfrm>
            <a:off x="674365" y="3065440"/>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05509" y="980728"/>
            <a:ext cx="6553200" cy="5113337"/>
          </a:xfrm>
          <a:prstGeom prst="rect">
            <a:avLst/>
          </a:prstGeom>
        </p:spPr>
        <p:txBody>
          <a:bodyPr/>
          <a:lstStyle/>
          <a:p>
            <a:pPr fontAlgn="auto">
              <a:spcBef>
                <a:spcPct val="20000"/>
              </a:spcBef>
              <a:spcAft>
                <a:spcPts val="0"/>
              </a:spcAft>
              <a:defRPr/>
            </a:pPr>
            <a:r>
              <a:rPr lang="cs-CZ" altLang="de-DE" sz="3200" i="1" dirty="0">
                <a:solidFill>
                  <a:srgbClr val="0070C0"/>
                </a:solidFill>
                <a:latin typeface="+mn-lt"/>
              </a:rPr>
              <a:t> Stainless material surface treatment</a:t>
            </a:r>
          </a:p>
          <a:p>
            <a:pPr fontAlgn="auto">
              <a:spcBef>
                <a:spcPct val="20000"/>
              </a:spcBef>
              <a:spcAft>
                <a:spcPts val="0"/>
              </a:spcAft>
              <a:defRPr/>
            </a:pPr>
            <a:endParaRPr lang="cs-CZ" altLang="de-DE" sz="1200" i="1" dirty="0">
              <a:solidFill>
                <a:srgbClr val="000000"/>
              </a:solidFill>
              <a:latin typeface="+mn-lt"/>
            </a:endParaRPr>
          </a:p>
          <a:p>
            <a:pPr marL="457200" indent="-457200" fontAlgn="auto">
              <a:spcBef>
                <a:spcPct val="20000"/>
              </a:spcBef>
              <a:spcAft>
                <a:spcPts val="0"/>
              </a:spcAft>
              <a:buFont typeface="Arial"/>
              <a:buChar char="•"/>
              <a:defRPr/>
            </a:pPr>
            <a:r>
              <a:rPr lang="en-US" altLang="de-DE" sz="1400" i="1" dirty="0">
                <a:latin typeface="+mn-lt"/>
              </a:rPr>
              <a:t>Manual material surface sanding from Ra 0.1 according to customer requirements including surface roughness certificate.</a:t>
            </a:r>
            <a:endParaRPr lang="cs-CZ" altLang="de-DE" sz="1400" i="1" dirty="0">
              <a:latin typeface="+mn-lt"/>
            </a:endParaRPr>
          </a:p>
        </p:txBody>
      </p:sp>
      <p:pic>
        <p:nvPicPr>
          <p:cNvPr id="4" name="Picture 3" descr="20160328_15595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3901" y="3212976"/>
            <a:ext cx="3557638" cy="2016224"/>
          </a:xfrm>
          <a:prstGeom prst="rect">
            <a:avLst/>
          </a:prstGeom>
          <a:ln>
            <a:noFill/>
          </a:ln>
          <a:effectLst>
            <a:outerShdw blurRad="292100" dist="139700" dir="2700000" algn="tl" rotWithShape="0">
              <a:srgbClr val="333333">
                <a:alpha val="65000"/>
              </a:srgbClr>
            </a:outerShdw>
          </a:effectLst>
        </p:spPr>
      </p:pic>
      <p:pic>
        <p:nvPicPr>
          <p:cNvPr id="10" name="Picture 9" descr="20160328_155918.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05509" y="3212976"/>
            <a:ext cx="3384376" cy="2016224"/>
          </a:xfrm>
          <a:prstGeom prst="rect">
            <a:avLst/>
          </a:prstGeom>
          <a:ln>
            <a:noFill/>
          </a:ln>
          <a:effectLst>
            <a:outerShdw blurRad="292100" dist="139700" dir="2700000" algn="tl" rotWithShape="0">
              <a:srgbClr val="333333">
                <a:alpha val="65000"/>
              </a:srgbClr>
            </a:outerShdw>
          </a:effectLst>
        </p:spPr>
      </p:pic>
      <p:sp>
        <p:nvSpPr>
          <p:cNvPr id="8" name="Text Box 19"/>
          <p:cNvSpPr txBox="1">
            <a:spLocks noChangeArrowheads="1"/>
          </p:cNvSpPr>
          <p:nvPr/>
        </p:nvSpPr>
        <p:spPr bwMode="auto">
          <a:xfrm>
            <a:off x="37571" y="3181191"/>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1841044983"/>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1364322"/>
            <a:ext cx="6264696" cy="2880320"/>
          </a:xfrm>
          <a:prstGeom prst="rect">
            <a:avLst/>
          </a:prstGeom>
        </p:spPr>
        <p:txBody>
          <a:bodyPr/>
          <a:lstStyle/>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We are able to supply all weldments and cut-outs, including their further processing, finishing, varnished surface and packaging as required.</a:t>
            </a:r>
          </a:p>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Material testing of sheets, cut-outs, weldments according to the required specification and assessments.</a:t>
            </a:r>
          </a:p>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Development of measuring reports and products are provided with stamps.</a:t>
            </a:r>
          </a:p>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Passivation of welds after welding.</a:t>
            </a:r>
          </a:p>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Ra meter - to measure the material’s required surface roughness.</a:t>
            </a:r>
          </a:p>
          <a:p>
            <a:pPr marL="742950" lvl="1" indent="-285750" fontAlgn="auto">
              <a:spcBef>
                <a:spcPct val="100000"/>
              </a:spcBef>
              <a:spcAft>
                <a:spcPts val="0"/>
              </a:spcAft>
              <a:buFont typeface="Arial" panose="020B0604020202020204" pitchFamily="34" charset="0"/>
              <a:buChar char="•"/>
              <a:defRPr/>
            </a:pPr>
            <a:r>
              <a:rPr lang="en-US" sz="1200" i="1" dirty="0">
                <a:solidFill>
                  <a:prstClr val="black"/>
                </a:solidFill>
                <a:latin typeface="Calibri"/>
              </a:rPr>
              <a:t>Securing additional tests according to customer needs through an independent laboratory.</a:t>
            </a:r>
            <a:endParaRPr lang="cs-CZ" altLang="de-DE" sz="1200" i="1" dirty="0">
              <a:solidFill>
                <a:prstClr val="black"/>
              </a:solidFill>
              <a:latin typeface="Calibri"/>
            </a:endParaRPr>
          </a:p>
        </p:txBody>
      </p:sp>
      <p:pic>
        <p:nvPicPr>
          <p:cNvPr id="13" name="Obrázek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55" y="1355988"/>
            <a:ext cx="1851660" cy="1394460"/>
          </a:xfrm>
          <a:prstGeom prst="rect">
            <a:avLst/>
          </a:prstGeom>
        </p:spPr>
      </p:pic>
      <p:sp>
        <p:nvSpPr>
          <p:cNvPr id="4" name="TextBox 3"/>
          <p:cNvSpPr txBox="1"/>
          <p:nvPr/>
        </p:nvSpPr>
        <p:spPr>
          <a:xfrm>
            <a:off x="3269605" y="0"/>
            <a:ext cx="3868449" cy="861774"/>
          </a:xfrm>
          <a:prstGeom prst="rect">
            <a:avLst/>
          </a:prstGeom>
          <a:noFill/>
        </p:spPr>
        <p:txBody>
          <a:bodyPr wrap="square" rtlCol="0">
            <a:spAutoFit/>
          </a:bodyPr>
          <a:lstStyle/>
          <a:p>
            <a:r>
              <a:rPr lang="cs-CZ" altLang="de-DE" sz="3200" i="1" dirty="0">
                <a:solidFill>
                  <a:srgbClr val="0070C0"/>
                </a:solidFill>
                <a:latin typeface="Calibri"/>
              </a:rPr>
              <a:t>Other services</a:t>
            </a:r>
          </a:p>
          <a:p>
            <a:endParaRPr lang="en-US" dirty="0"/>
          </a:p>
        </p:txBody>
      </p:sp>
      <p:sp>
        <p:nvSpPr>
          <p:cNvPr id="8" name="Text Box 19"/>
          <p:cNvSpPr txBox="1">
            <a:spLocks noChangeArrowheads="1"/>
          </p:cNvSpPr>
          <p:nvPr/>
        </p:nvSpPr>
        <p:spPr bwMode="auto">
          <a:xfrm>
            <a:off x="149526" y="2996952"/>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1863725375"/>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836712"/>
            <a:ext cx="6553200" cy="5256584"/>
          </a:xfrm>
          <a:prstGeom prst="rect">
            <a:avLst/>
          </a:prstGeom>
        </p:spPr>
        <p:txBody>
          <a:bodyPr/>
          <a:lstStyle/>
          <a:p>
            <a:pPr lvl="1" fontAlgn="auto">
              <a:spcBef>
                <a:spcPct val="100000"/>
              </a:spcBef>
              <a:spcAft>
                <a:spcPts val="0"/>
              </a:spcAft>
              <a:defRPr/>
            </a:pPr>
            <a:endParaRPr lang="cs-CZ" altLang="de-DE" sz="1200" i="1" dirty="0">
              <a:solidFill>
                <a:prstClr val="black"/>
              </a:solidFill>
              <a:latin typeface="Calibri"/>
            </a:endParaRPr>
          </a:p>
        </p:txBody>
      </p:sp>
      <p:sp>
        <p:nvSpPr>
          <p:cNvPr id="4" name="TextBox 3"/>
          <p:cNvSpPr txBox="1"/>
          <p:nvPr/>
        </p:nvSpPr>
        <p:spPr>
          <a:xfrm>
            <a:off x="3269605" y="0"/>
            <a:ext cx="3868449" cy="584775"/>
          </a:xfrm>
          <a:prstGeom prst="rect">
            <a:avLst/>
          </a:prstGeom>
          <a:noFill/>
        </p:spPr>
        <p:txBody>
          <a:bodyPr wrap="square" rtlCol="0">
            <a:spAutoFit/>
          </a:bodyPr>
          <a:lstStyle/>
          <a:p>
            <a:r>
              <a:rPr lang="cs-CZ" altLang="de-DE" sz="3200" i="1" dirty="0">
                <a:solidFill>
                  <a:srgbClr val="0070C0"/>
                </a:solidFill>
                <a:latin typeface="Calibri"/>
              </a:rPr>
              <a:t> Production options</a:t>
            </a:r>
            <a:endParaRPr lang="en-US" dirty="0"/>
          </a:p>
        </p:txBody>
      </p:sp>
      <p:sp>
        <p:nvSpPr>
          <p:cNvPr id="18" name="TextBox 17"/>
          <p:cNvSpPr txBox="1"/>
          <p:nvPr/>
        </p:nvSpPr>
        <p:spPr>
          <a:xfrm>
            <a:off x="3012141" y="1470212"/>
            <a:ext cx="184731" cy="369332"/>
          </a:xfrm>
          <a:prstGeom prst="rect">
            <a:avLst/>
          </a:prstGeom>
          <a:noFill/>
        </p:spPr>
        <p:txBody>
          <a:bodyPr wrap="none" rtlCol="0">
            <a:spAutoFit/>
          </a:bodyPr>
          <a:lstStyle/>
          <a:p>
            <a:endParaRPr lang="en-US" dirty="0"/>
          </a:p>
        </p:txBody>
      </p:sp>
      <p:sp>
        <p:nvSpPr>
          <p:cNvPr id="19" name="TextBox 18"/>
          <p:cNvSpPr txBox="1"/>
          <p:nvPr/>
        </p:nvSpPr>
        <p:spPr>
          <a:xfrm>
            <a:off x="2749084" y="930997"/>
            <a:ext cx="6444656" cy="1723549"/>
          </a:xfrm>
          <a:prstGeom prst="rect">
            <a:avLst/>
          </a:prstGeom>
          <a:noFill/>
        </p:spPr>
        <p:txBody>
          <a:bodyPr wrap="square" rtlCol="0">
            <a:spAutoFit/>
          </a:bodyPr>
          <a:lstStyle/>
          <a:p>
            <a:r>
              <a:rPr lang="cs-CZ" sz="1600" b="1" u="sng" dirty="0">
                <a:latin typeface="Calibri" charset="0"/>
                <a:ea typeface="Calibri" charset="0"/>
                <a:cs typeface="Calibri" charset="0"/>
              </a:rPr>
              <a:t>Design work </a:t>
            </a:r>
          </a:p>
          <a:p>
            <a:r>
              <a:rPr lang="cs-CZ" sz="1200" dirty="0">
                <a:latin typeface="Calibri" charset="0"/>
                <a:ea typeface="Calibri" charset="0"/>
                <a:cs typeface="Calibri" charset="0"/>
              </a:rPr>
              <a:t> </a:t>
            </a:r>
            <a:endParaRPr lang="en-US" sz="1200" dirty="0">
              <a:latin typeface="Calibri" charset="0"/>
              <a:ea typeface="Calibri" charset="0"/>
              <a:cs typeface="Calibri" charset="0"/>
            </a:endParaRPr>
          </a:p>
          <a:p>
            <a:r>
              <a:rPr lang="en-US" sz="1200" dirty="0">
                <a:latin typeface="Calibri" charset="0"/>
                <a:ea typeface="Calibri" charset="0"/>
                <a:cs typeface="Calibri" charset="0"/>
              </a:rPr>
              <a:t>Design work is carried out in co-operation with the design office, which works with the current versions of the SOLIDWORKS and INVENTOR 3D CAD </a:t>
            </a:r>
            <a:r>
              <a:rPr lang="en-US" sz="1200" dirty="0" err="1">
                <a:latin typeface="Calibri" charset="0"/>
                <a:ea typeface="Calibri" charset="0"/>
                <a:cs typeface="Calibri" charset="0"/>
              </a:rPr>
              <a:t>programmes</a:t>
            </a:r>
            <a:r>
              <a:rPr lang="en-US" sz="1200" dirty="0">
                <a:latin typeface="Calibri" charset="0"/>
                <a:ea typeface="Calibri" charset="0"/>
                <a:cs typeface="Calibri" charset="0"/>
              </a:rPr>
              <a:t>. These programs allow output in native formats of these CADS or convert them to DWG, DXF, IGES and more. They meet the requirements for spatial </a:t>
            </a:r>
            <a:r>
              <a:rPr lang="en-US" sz="1200" dirty="0" err="1">
                <a:latin typeface="Calibri" charset="0"/>
                <a:ea typeface="Calibri" charset="0"/>
                <a:cs typeface="Calibri" charset="0"/>
              </a:rPr>
              <a:t>visualisation</a:t>
            </a:r>
            <a:r>
              <a:rPr lang="en-US" sz="1200" dirty="0">
                <a:latin typeface="Calibri" charset="0"/>
                <a:ea typeface="Calibri" charset="0"/>
                <a:cs typeface="Calibri" charset="0"/>
              </a:rPr>
              <a:t> of drawn products and enable the creation of 2D documentation needed for production.</a:t>
            </a:r>
            <a:endParaRPr lang="en-US" dirty="0"/>
          </a:p>
          <a:p>
            <a:endParaRPr lang="en-US" dirty="0"/>
          </a:p>
        </p:txBody>
      </p:sp>
      <p:sp>
        <p:nvSpPr>
          <p:cNvPr id="20" name="Rectangle 19"/>
          <p:cNvSpPr/>
          <p:nvPr/>
        </p:nvSpPr>
        <p:spPr>
          <a:xfrm>
            <a:off x="2749084" y="2609033"/>
            <a:ext cx="6854925" cy="2369880"/>
          </a:xfrm>
          <a:prstGeom prst="rect">
            <a:avLst/>
          </a:prstGeom>
        </p:spPr>
        <p:txBody>
          <a:bodyPr wrap="square">
            <a:spAutoFit/>
          </a:bodyPr>
          <a:lstStyle/>
          <a:p>
            <a:pPr>
              <a:spcAft>
                <a:spcPts val="0"/>
              </a:spcAft>
            </a:pPr>
            <a:r>
              <a:rPr lang="cs-CZ" sz="1600" b="1" u="sng" dirty="0">
                <a:latin typeface="Calibri" charset="0"/>
                <a:ea typeface="Calibri" charset="0"/>
                <a:cs typeface="Times New Roman" charset="0"/>
              </a:rPr>
              <a:t>Material division</a:t>
            </a:r>
          </a:p>
          <a:p>
            <a:pPr>
              <a:spcAft>
                <a:spcPts val="0"/>
              </a:spcAft>
            </a:pPr>
            <a:endParaRPr lang="en-US" sz="1200" dirty="0">
              <a:latin typeface="Calibri" charset="0"/>
              <a:ea typeface="Calibri" charset="0"/>
              <a:cs typeface="Times New Roman" charset="0"/>
            </a:endParaRPr>
          </a:p>
          <a:p>
            <a:pPr>
              <a:spcAft>
                <a:spcPts val="0"/>
              </a:spcAft>
            </a:pPr>
            <a:r>
              <a:rPr lang="en-US" sz="1200" dirty="0">
                <a:latin typeface="Calibri" charset="0"/>
                <a:ea typeface="Calibri" charset="0"/>
                <a:cs typeface="Times New Roman" charset="0"/>
              </a:rPr>
              <a:t>We use the following to prepare and divide the material:</a:t>
            </a:r>
            <a:endParaRPr lang="cs-CZ" sz="1200" dirty="0">
              <a:latin typeface="Calibri" charset="0"/>
              <a:ea typeface="Calibri" charset="0"/>
              <a:cs typeface="Times New Roman" charset="0"/>
            </a:endParaRPr>
          </a:p>
          <a:p>
            <a:pPr>
              <a:spcAft>
                <a:spcPts val="0"/>
              </a:spcAft>
            </a:pPr>
            <a:r>
              <a:rPr lang="cs-CZ" sz="1200" dirty="0">
                <a:latin typeface="Calibri" charset="0"/>
                <a:ea typeface="Calibri" charset="0"/>
                <a:cs typeface="Times New Roman" charset="0"/>
              </a:rPr>
              <a:t> </a:t>
            </a:r>
            <a:endParaRPr lang="en-US" sz="1200" dirty="0">
              <a:latin typeface="Calibri" charset="0"/>
              <a:ea typeface="Calibri" charset="0"/>
              <a:cs typeface="Times New Roman" charset="0"/>
            </a:endParaRPr>
          </a:p>
          <a:p>
            <a:pPr>
              <a:spcAft>
                <a:spcPts val="0"/>
              </a:spcAft>
            </a:pPr>
            <a:r>
              <a:rPr lang="en-US" sz="1200" b="1" dirty="0">
                <a:latin typeface="Calibri" charset="0"/>
                <a:ea typeface="Calibri" charset="0"/>
                <a:cs typeface="Times New Roman" charset="0"/>
              </a:rPr>
              <a:t>Band saw – </a:t>
            </a:r>
            <a:r>
              <a:rPr lang="en-US" sz="1200" dirty="0">
                <a:latin typeface="Calibri" charset="0"/>
                <a:ea typeface="Calibri" charset="0"/>
                <a:cs typeface="Times New Roman" charset="0"/>
              </a:rPr>
              <a:t>profile cutting with the PILOUS ARG 300 Standard band saw - cut to a diameter 300mm.</a:t>
            </a:r>
          </a:p>
          <a:p>
            <a:pPr>
              <a:spcAft>
                <a:spcPts val="0"/>
              </a:spcAft>
            </a:pPr>
            <a:endParaRPr lang="en-US" sz="1200" dirty="0">
              <a:latin typeface="Calibri" charset="0"/>
              <a:ea typeface="Calibri" charset="0"/>
              <a:cs typeface="Times New Roman" charset="0"/>
            </a:endParaRPr>
          </a:p>
          <a:p>
            <a:pPr>
              <a:spcAft>
                <a:spcPts val="0"/>
              </a:spcAft>
            </a:pPr>
            <a:r>
              <a:rPr lang="en-US" sz="1200" b="1" dirty="0">
                <a:latin typeface="Calibri" charset="0"/>
                <a:ea typeface="Calibri" charset="0"/>
                <a:cs typeface="Times New Roman" charset="0"/>
              </a:rPr>
              <a:t>Laser beam </a:t>
            </a:r>
            <a:r>
              <a:rPr lang="en-US" sz="1200" dirty="0">
                <a:latin typeface="Calibri" charset="0"/>
                <a:ea typeface="Calibri" charset="0"/>
                <a:cs typeface="Times New Roman" charset="0"/>
              </a:rPr>
              <a:t>– we use the </a:t>
            </a:r>
            <a:r>
              <a:rPr lang="en-US" sz="1200" dirty="0" err="1">
                <a:latin typeface="Calibri" charset="0"/>
                <a:ea typeface="Calibri" charset="0"/>
                <a:cs typeface="Times New Roman" charset="0"/>
              </a:rPr>
              <a:t>Trumpf</a:t>
            </a:r>
            <a:r>
              <a:rPr lang="en-US" sz="1200" dirty="0">
                <a:latin typeface="Calibri" charset="0"/>
                <a:ea typeface="Calibri" charset="0"/>
                <a:cs typeface="Times New Roman" charset="0"/>
              </a:rPr>
              <a:t> laser for sheet metal cutting - table size 1500x3000mm. Cutting of structural steel to a thickness of 20mm and stainless steel to a thickness of 12mm.</a:t>
            </a:r>
          </a:p>
          <a:p>
            <a:pPr>
              <a:spcAft>
                <a:spcPts val="0"/>
              </a:spcAft>
            </a:pPr>
            <a:endParaRPr lang="en-US" sz="1200" b="1" dirty="0">
              <a:latin typeface="Calibri" charset="0"/>
              <a:ea typeface="Calibri" charset="0"/>
              <a:cs typeface="Times New Roman" charset="0"/>
            </a:endParaRPr>
          </a:p>
          <a:p>
            <a:pPr>
              <a:spcAft>
                <a:spcPts val="0"/>
              </a:spcAft>
            </a:pPr>
            <a:r>
              <a:rPr lang="en-US" sz="1200" b="1" dirty="0">
                <a:latin typeface="Calibri" charset="0"/>
                <a:ea typeface="Calibri" charset="0"/>
                <a:cs typeface="Times New Roman" charset="0"/>
              </a:rPr>
              <a:t>Water beam </a:t>
            </a:r>
            <a:r>
              <a:rPr lang="en-US" sz="1200" dirty="0">
                <a:latin typeface="Calibri" charset="0"/>
                <a:ea typeface="Calibri" charset="0"/>
                <a:cs typeface="Times New Roman" charset="0"/>
              </a:rPr>
              <a:t>– we use it for dimensioning bigger pieces - table size 3000x6000mm. The strength of the material ranges from 0.5mm to 220mm. Ability to cut at an angle. An advantage is a cold cut that doesn’t influence the cut material thermally.</a:t>
            </a:r>
            <a:endParaRPr lang="en-US" sz="1200" dirty="0">
              <a:effectLst/>
              <a:latin typeface="Calibri" charset="0"/>
              <a:ea typeface="Calibri" charset="0"/>
              <a:cs typeface="Times New Roman" charset="0"/>
            </a:endParaRPr>
          </a:p>
        </p:txBody>
      </p:sp>
      <p:sp>
        <p:nvSpPr>
          <p:cNvPr id="21" name="TextBox 20"/>
          <p:cNvSpPr txBox="1"/>
          <p:nvPr/>
        </p:nvSpPr>
        <p:spPr>
          <a:xfrm>
            <a:off x="2749084" y="4997495"/>
            <a:ext cx="6228409" cy="892552"/>
          </a:xfrm>
          <a:prstGeom prst="rect">
            <a:avLst/>
          </a:prstGeom>
          <a:noFill/>
        </p:spPr>
        <p:txBody>
          <a:bodyPr wrap="square" rtlCol="0">
            <a:spAutoFit/>
          </a:bodyPr>
          <a:lstStyle/>
          <a:p>
            <a:r>
              <a:rPr lang="cs-CZ" sz="1600" b="1" u="sng" dirty="0">
                <a:latin typeface="Calibri" charset="0"/>
                <a:ea typeface="Calibri" charset="0"/>
                <a:cs typeface="Calibri" charset="0"/>
              </a:rPr>
              <a:t>Bending the material</a:t>
            </a:r>
            <a:r>
              <a:rPr lang="cs-CZ" sz="1200" dirty="0">
                <a:latin typeface="Calibri" charset="0"/>
                <a:ea typeface="Calibri" charset="0"/>
                <a:cs typeface="Calibri" charset="0"/>
              </a:rPr>
              <a:t> </a:t>
            </a:r>
          </a:p>
          <a:p>
            <a:endParaRPr lang="en-US" sz="1200" dirty="0">
              <a:latin typeface="Calibri" charset="0"/>
              <a:ea typeface="Calibri" charset="0"/>
              <a:cs typeface="Calibri" charset="0"/>
            </a:endParaRPr>
          </a:p>
          <a:p>
            <a:r>
              <a:rPr lang="en-US" sz="1200" b="1" dirty="0">
                <a:latin typeface="Calibri" charset="0"/>
                <a:ea typeface="Calibri" charset="0"/>
                <a:cs typeface="Calibri" charset="0"/>
              </a:rPr>
              <a:t>Bending press – </a:t>
            </a:r>
            <a:r>
              <a:rPr lang="en-US" sz="1200" dirty="0">
                <a:latin typeface="Calibri" charset="0"/>
                <a:ea typeface="Calibri" charset="0"/>
                <a:cs typeface="Calibri" charset="0"/>
              </a:rPr>
              <a:t>material bends are performed on the SAFAN E-BRAKE 100-3100 bending press with a maximum pressing pressure of 1000 </a:t>
            </a:r>
            <a:r>
              <a:rPr lang="en-US" sz="1200" dirty="0" err="1">
                <a:latin typeface="Calibri" charset="0"/>
                <a:ea typeface="Calibri" charset="0"/>
                <a:cs typeface="Calibri" charset="0"/>
              </a:rPr>
              <a:t>kN</a:t>
            </a:r>
            <a:r>
              <a:rPr lang="en-US" sz="1200" dirty="0">
                <a:latin typeface="Calibri" charset="0"/>
                <a:ea typeface="Calibri" charset="0"/>
                <a:cs typeface="Calibri" charset="0"/>
              </a:rPr>
              <a:t> and a maximum bending length of 3100 mm. </a:t>
            </a:r>
          </a:p>
        </p:txBody>
      </p:sp>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9875" y="1009606"/>
            <a:ext cx="2478353" cy="184333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36906" y="2171101"/>
            <a:ext cx="1828960" cy="1200432"/>
          </a:xfrm>
          <a:prstGeom prst="rect">
            <a:avLst/>
          </a:prstGeom>
          <a:ln>
            <a:noFill/>
          </a:ln>
          <a:effectLst>
            <a:outerShdw blurRad="292100" dist="139700" dir="2700000" algn="tl" rotWithShape="0">
              <a:srgbClr val="333333">
                <a:alpha val="65000"/>
              </a:srgbClr>
            </a:outerShdw>
          </a:effectLst>
        </p:spPr>
      </p:pic>
      <p:sp>
        <p:nvSpPr>
          <p:cNvPr id="12" name="Text Box 19"/>
          <p:cNvSpPr txBox="1">
            <a:spLocks noChangeArrowheads="1"/>
          </p:cNvSpPr>
          <p:nvPr/>
        </p:nvSpPr>
        <p:spPr bwMode="auto">
          <a:xfrm>
            <a:off x="181096" y="3080655"/>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2089554655"/>
      </p:ext>
    </p:extLst>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28135" y="4292870"/>
            <a:ext cx="2664768" cy="1769110"/>
          </a:xfrm>
          <a:prstGeom prst="rect">
            <a:avLst/>
          </a:prstGeom>
          <a:ln>
            <a:noFill/>
          </a:ln>
          <a:effectLst>
            <a:outerShdw blurRad="292100" dist="139700" dir="2700000" algn="tl" rotWithShape="0">
              <a:srgbClr val="333333">
                <a:alpha val="65000"/>
              </a:srgbClr>
            </a:outerShdw>
          </a:effectLst>
        </p:spPr>
      </p:pic>
      <p:pic>
        <p:nvPicPr>
          <p:cNvPr id="7" name="Obrázek 11" descr="TUV"/>
          <p:cNvPicPr>
            <a:picLocks noChangeAspect="1" noChangeArrowheads="1"/>
          </p:cNvPicPr>
          <p:nvPr/>
        </p:nvPicPr>
        <p:blipFill>
          <a:blip r:embed="rId5"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836712"/>
            <a:ext cx="6553200" cy="5256584"/>
          </a:xfrm>
          <a:prstGeom prst="rect">
            <a:avLst/>
          </a:prstGeom>
        </p:spPr>
        <p:txBody>
          <a:bodyPr/>
          <a:lstStyle/>
          <a:p>
            <a:pPr lvl="1" fontAlgn="auto">
              <a:spcBef>
                <a:spcPct val="100000"/>
              </a:spcBef>
              <a:spcAft>
                <a:spcPts val="0"/>
              </a:spcAft>
              <a:defRPr/>
            </a:pPr>
            <a:endParaRPr lang="cs-CZ" altLang="de-DE" sz="1200" i="1" dirty="0">
              <a:solidFill>
                <a:prstClr val="black"/>
              </a:solidFill>
              <a:latin typeface="Calibri"/>
            </a:endParaRPr>
          </a:p>
        </p:txBody>
      </p:sp>
      <p:sp>
        <p:nvSpPr>
          <p:cNvPr id="4" name="TextBox 3"/>
          <p:cNvSpPr txBox="1"/>
          <p:nvPr/>
        </p:nvSpPr>
        <p:spPr>
          <a:xfrm>
            <a:off x="3269605" y="0"/>
            <a:ext cx="3868449" cy="584775"/>
          </a:xfrm>
          <a:prstGeom prst="rect">
            <a:avLst/>
          </a:prstGeom>
          <a:noFill/>
        </p:spPr>
        <p:txBody>
          <a:bodyPr wrap="square" rtlCol="0">
            <a:spAutoFit/>
          </a:bodyPr>
          <a:lstStyle/>
          <a:p>
            <a:r>
              <a:rPr lang="cs-CZ" altLang="de-DE" sz="3200" i="1" dirty="0">
                <a:solidFill>
                  <a:srgbClr val="0070C0"/>
                </a:solidFill>
                <a:latin typeface="Calibri"/>
              </a:rPr>
              <a:t>Production options</a:t>
            </a:r>
            <a:endParaRPr lang="en-US" dirty="0"/>
          </a:p>
        </p:txBody>
      </p:sp>
      <p:sp>
        <p:nvSpPr>
          <p:cNvPr id="18" name="TextBox 17"/>
          <p:cNvSpPr txBox="1"/>
          <p:nvPr/>
        </p:nvSpPr>
        <p:spPr>
          <a:xfrm>
            <a:off x="3012141" y="1470212"/>
            <a:ext cx="184731" cy="369332"/>
          </a:xfrm>
          <a:prstGeom prst="rect">
            <a:avLst/>
          </a:prstGeom>
          <a:noFill/>
        </p:spPr>
        <p:txBody>
          <a:bodyPr wrap="none" rtlCol="0">
            <a:spAutoFit/>
          </a:bodyPr>
          <a:lstStyle/>
          <a:p>
            <a:endParaRPr lang="en-US" dirty="0"/>
          </a:p>
        </p:txBody>
      </p:sp>
      <p:sp>
        <p:nvSpPr>
          <p:cNvPr id="19" name="TextBox 18"/>
          <p:cNvSpPr txBox="1"/>
          <p:nvPr/>
        </p:nvSpPr>
        <p:spPr>
          <a:xfrm>
            <a:off x="2910432" y="990510"/>
            <a:ext cx="6444656" cy="3539430"/>
          </a:xfrm>
          <a:prstGeom prst="rect">
            <a:avLst/>
          </a:prstGeom>
          <a:noFill/>
        </p:spPr>
        <p:txBody>
          <a:bodyPr wrap="square" rtlCol="0">
            <a:spAutoFit/>
          </a:bodyPr>
          <a:lstStyle/>
          <a:p>
            <a:r>
              <a:rPr lang="cs-CZ" sz="1600" b="1" u="sng" dirty="0">
                <a:latin typeface="Calibri" charset="0"/>
                <a:ea typeface="Calibri" charset="0"/>
                <a:cs typeface="Calibri" charset="0"/>
              </a:rPr>
              <a:t>Manual and robotic welding</a:t>
            </a:r>
          </a:p>
          <a:p>
            <a:endParaRPr lang="en-US" sz="1600" dirty="0">
              <a:latin typeface="Calibri" charset="0"/>
              <a:ea typeface="Calibri" charset="0"/>
              <a:cs typeface="Calibri" charset="0"/>
            </a:endParaRPr>
          </a:p>
          <a:p>
            <a:r>
              <a:rPr lang="en-US" sz="1200" dirty="0">
                <a:latin typeface="Calibri" charset="0"/>
                <a:ea typeface="Calibri" charset="0"/>
                <a:cs typeface="Calibri" charset="0"/>
              </a:rPr>
              <a:t>According to customer requirements, we are able to produce weldments from S235, S275, S355 standard structural steels, WELDOX 420, 460, 700 and HARDOX 400, 450, 500 abrasion resistant steels. Stainless steel quality material 1.4301 - 1.4307 - 1.4404 - 1.4541 - 1.4571 - 1.4828 - 1.4841. For the production of weldments, we only use standard certified welders for MIG, MAG and TIG welding methods. All welding is performed according to EN 3834-2 and ČSN 732601. </a:t>
            </a:r>
            <a:endParaRPr lang="cs-CZ" sz="1200" dirty="0">
              <a:latin typeface="Calibri" charset="0"/>
              <a:ea typeface="Calibri" charset="0"/>
              <a:cs typeface="Calibri" charset="0"/>
            </a:endParaRPr>
          </a:p>
          <a:p>
            <a:endParaRPr lang="en-US" sz="1200" dirty="0">
              <a:latin typeface="Calibri" charset="0"/>
              <a:ea typeface="Calibri" charset="0"/>
              <a:cs typeface="Calibri" charset="0"/>
            </a:endParaRPr>
          </a:p>
          <a:p>
            <a:r>
              <a:rPr lang="en-US" sz="1200" dirty="0">
                <a:latin typeface="Calibri" charset="0"/>
                <a:ea typeface="Calibri" charset="0"/>
                <a:cs typeface="Calibri" charset="0"/>
              </a:rPr>
              <a:t>For serial production, we use a FANUC automated welding robot with MIGATRONIC fittings, which produces welds of the highest quality. </a:t>
            </a:r>
            <a:r>
              <a:rPr lang="en-US" sz="1200" dirty="0" err="1">
                <a:latin typeface="Calibri" charset="0"/>
                <a:ea typeface="Calibri" charset="0"/>
                <a:cs typeface="Calibri" charset="0"/>
              </a:rPr>
              <a:t>Migatronic</a:t>
            </a:r>
            <a:r>
              <a:rPr lang="en-US" sz="1200" dirty="0">
                <a:latin typeface="Calibri" charset="0"/>
                <a:ea typeface="Calibri" charset="0"/>
                <a:cs typeface="Calibri" charset="0"/>
              </a:rPr>
              <a:t> MIG/MAG/TIG/PLASMA welding robot Maximum length: 9,000 mm, Maximum height: 3,200 mm, Maximum width: 3,200 mm. </a:t>
            </a:r>
            <a:r>
              <a:rPr lang="cs-CZ" sz="1200" dirty="0">
                <a:latin typeface="Calibri" charset="0"/>
                <a:ea typeface="Calibri" charset="0"/>
                <a:cs typeface="Calibri" charset="0"/>
              </a:rPr>
              <a:t> </a:t>
            </a:r>
          </a:p>
          <a:p>
            <a:endParaRPr lang="en-US" sz="1200" dirty="0">
              <a:latin typeface="Calibri" charset="0"/>
              <a:ea typeface="Calibri" charset="0"/>
              <a:cs typeface="Calibri" charset="0"/>
            </a:endParaRPr>
          </a:p>
          <a:p>
            <a:r>
              <a:rPr lang="cs-CZ" sz="1200" b="1" dirty="0">
                <a:latin typeface="Calibri" charset="0"/>
                <a:ea typeface="Calibri" charset="0"/>
                <a:cs typeface="Calibri" charset="0"/>
              </a:rPr>
              <a:t>Welding engineer </a:t>
            </a:r>
          </a:p>
          <a:p>
            <a:r>
              <a:rPr lang="en-US" sz="1200" dirty="0">
                <a:latin typeface="Calibri" charset="0"/>
                <a:ea typeface="Calibri" charset="0"/>
                <a:cs typeface="Calibri" charset="0"/>
              </a:rPr>
              <a:t>We use a certified welding engineer with several years of experience in the welding field - Certified EWE (CWS ANB).</a:t>
            </a:r>
          </a:p>
          <a:p>
            <a:endParaRPr lang="en-US" dirty="0"/>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2109" y="1104334"/>
            <a:ext cx="2561866" cy="1698067"/>
          </a:xfrm>
          <a:prstGeom prst="rect">
            <a:avLst/>
          </a:prstGeom>
          <a:ln>
            <a:noFill/>
          </a:ln>
          <a:effectLst>
            <a:outerShdw blurRad="292100" dist="139700" dir="2700000" algn="tl" rotWithShape="0">
              <a:srgbClr val="333333">
                <a:alpha val="65000"/>
              </a:srgbClr>
            </a:outerShdw>
          </a:effectLst>
        </p:spPr>
      </p:pic>
      <p:sp>
        <p:nvSpPr>
          <p:cNvPr id="10" name="Text Box 19"/>
          <p:cNvSpPr txBox="1">
            <a:spLocks noChangeArrowheads="1"/>
          </p:cNvSpPr>
          <p:nvPr/>
        </p:nvSpPr>
        <p:spPr bwMode="auto">
          <a:xfrm>
            <a:off x="446578" y="3070022"/>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1049799391"/>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836712"/>
            <a:ext cx="6553200" cy="5256584"/>
          </a:xfrm>
          <a:prstGeom prst="rect">
            <a:avLst/>
          </a:prstGeom>
        </p:spPr>
        <p:txBody>
          <a:bodyPr/>
          <a:lstStyle/>
          <a:p>
            <a:pPr lvl="1" fontAlgn="auto">
              <a:spcBef>
                <a:spcPct val="100000"/>
              </a:spcBef>
              <a:spcAft>
                <a:spcPts val="0"/>
              </a:spcAft>
              <a:defRPr/>
            </a:pPr>
            <a:endParaRPr lang="cs-CZ" altLang="de-DE" sz="1200" i="1" dirty="0">
              <a:solidFill>
                <a:prstClr val="black"/>
              </a:solidFill>
              <a:latin typeface="Calibri"/>
            </a:endParaRPr>
          </a:p>
        </p:txBody>
      </p:sp>
      <p:sp>
        <p:nvSpPr>
          <p:cNvPr id="4" name="TextBox 3"/>
          <p:cNvSpPr txBox="1"/>
          <p:nvPr/>
        </p:nvSpPr>
        <p:spPr>
          <a:xfrm>
            <a:off x="3269605" y="0"/>
            <a:ext cx="3868449" cy="584775"/>
          </a:xfrm>
          <a:prstGeom prst="rect">
            <a:avLst/>
          </a:prstGeom>
          <a:noFill/>
        </p:spPr>
        <p:txBody>
          <a:bodyPr wrap="square" rtlCol="0">
            <a:spAutoFit/>
          </a:bodyPr>
          <a:lstStyle/>
          <a:p>
            <a:r>
              <a:rPr lang="cs-CZ" altLang="de-DE" sz="3200" i="1" dirty="0">
                <a:solidFill>
                  <a:srgbClr val="0070C0"/>
                </a:solidFill>
                <a:latin typeface="Calibri"/>
              </a:rPr>
              <a:t>Production options</a:t>
            </a:r>
            <a:endParaRPr lang="en-US" dirty="0"/>
          </a:p>
        </p:txBody>
      </p:sp>
      <p:sp>
        <p:nvSpPr>
          <p:cNvPr id="18" name="TextBox 17"/>
          <p:cNvSpPr txBox="1"/>
          <p:nvPr/>
        </p:nvSpPr>
        <p:spPr>
          <a:xfrm>
            <a:off x="3012141" y="1470212"/>
            <a:ext cx="184731" cy="369332"/>
          </a:xfrm>
          <a:prstGeom prst="rect">
            <a:avLst/>
          </a:prstGeom>
          <a:noFill/>
        </p:spPr>
        <p:txBody>
          <a:bodyPr wrap="none" rtlCol="0">
            <a:spAutoFit/>
          </a:bodyPr>
          <a:lstStyle/>
          <a:p>
            <a:endParaRPr lang="en-US" dirty="0"/>
          </a:p>
        </p:txBody>
      </p:sp>
      <p:sp>
        <p:nvSpPr>
          <p:cNvPr id="19" name="TextBox 18"/>
          <p:cNvSpPr txBox="1"/>
          <p:nvPr/>
        </p:nvSpPr>
        <p:spPr>
          <a:xfrm>
            <a:off x="2802308" y="1331411"/>
            <a:ext cx="6444656" cy="4924425"/>
          </a:xfrm>
          <a:prstGeom prst="rect">
            <a:avLst/>
          </a:prstGeom>
          <a:noFill/>
        </p:spPr>
        <p:txBody>
          <a:bodyPr wrap="square" rtlCol="0">
            <a:spAutoFit/>
          </a:bodyPr>
          <a:lstStyle/>
          <a:p>
            <a:r>
              <a:rPr lang="cs-CZ" sz="1600" b="1" u="sng" dirty="0">
                <a:latin typeface="Calibri" charset="0"/>
                <a:ea typeface="Calibri" charset="0"/>
                <a:cs typeface="Calibri" charset="0"/>
              </a:rPr>
              <a:t>Working</a:t>
            </a:r>
            <a:endParaRPr lang="en-US" sz="1600" dirty="0">
              <a:latin typeface="Calibri" charset="0"/>
              <a:ea typeface="Calibri" charset="0"/>
              <a:cs typeface="Calibri" charset="0"/>
            </a:endParaRPr>
          </a:p>
          <a:p>
            <a:r>
              <a:rPr lang="en-US" sz="1200" dirty="0">
                <a:latin typeface="Calibri" charset="0"/>
                <a:ea typeface="Calibri" charset="0"/>
                <a:cs typeface="Calibri" charset="0"/>
              </a:rPr>
              <a:t>At the request of the customer, we are able to co-operate with CNC machining and portal </a:t>
            </a:r>
            <a:r>
              <a:rPr lang="en-US" sz="1200" dirty="0" err="1">
                <a:latin typeface="Calibri" charset="0"/>
                <a:ea typeface="Calibri" charset="0"/>
                <a:cs typeface="Calibri" charset="0"/>
              </a:rPr>
              <a:t>centres</a:t>
            </a:r>
            <a:r>
              <a:rPr lang="en-US" sz="1200" dirty="0">
                <a:latin typeface="Calibri" charset="0"/>
                <a:ea typeface="Calibri" charset="0"/>
                <a:cs typeface="Calibri" charset="0"/>
              </a:rPr>
              <a:t> machining up to 10,000 mm. </a:t>
            </a:r>
            <a:r>
              <a:rPr lang="cs-CZ" sz="1200" dirty="0">
                <a:latin typeface="Calibri" charset="0"/>
                <a:ea typeface="Calibri" charset="0"/>
                <a:cs typeface="Calibri" charset="0"/>
              </a:rPr>
              <a:t> </a:t>
            </a:r>
            <a:endParaRPr lang="en-US" sz="1200" dirty="0">
              <a:latin typeface="Calibri" charset="0"/>
              <a:ea typeface="Calibri" charset="0"/>
              <a:cs typeface="Calibri" charset="0"/>
            </a:endParaRPr>
          </a:p>
          <a:p>
            <a:r>
              <a:rPr lang="cs-CZ" sz="1200" dirty="0">
                <a:latin typeface="Calibri" charset="0"/>
                <a:ea typeface="Calibri" charset="0"/>
                <a:cs typeface="Calibri" charset="0"/>
              </a:rPr>
              <a:t> </a:t>
            </a:r>
          </a:p>
          <a:p>
            <a:endParaRPr lang="en-US" sz="1200" dirty="0">
              <a:latin typeface="Calibri" charset="0"/>
              <a:ea typeface="Calibri" charset="0"/>
              <a:cs typeface="Calibri" charset="0"/>
            </a:endParaRPr>
          </a:p>
          <a:p>
            <a:r>
              <a:rPr lang="cs-CZ" sz="1600" b="1" u="sng" dirty="0">
                <a:latin typeface="Calibri" charset="0"/>
                <a:ea typeface="Calibri" charset="0"/>
                <a:cs typeface="Calibri" charset="0"/>
              </a:rPr>
              <a:t>Surface treatments</a:t>
            </a:r>
            <a:r>
              <a:rPr lang="cs-CZ" sz="1200" b="1" dirty="0">
                <a:latin typeface="Calibri" charset="0"/>
                <a:ea typeface="Calibri" charset="0"/>
                <a:cs typeface="Calibri" charset="0"/>
              </a:rPr>
              <a:t> </a:t>
            </a:r>
          </a:p>
          <a:p>
            <a:endParaRPr lang="en-US" sz="1200" dirty="0">
              <a:latin typeface="Calibri" charset="0"/>
              <a:ea typeface="Calibri" charset="0"/>
              <a:cs typeface="Calibri" charset="0"/>
            </a:endParaRPr>
          </a:p>
          <a:p>
            <a:r>
              <a:rPr lang="en-US" sz="1200" b="1" dirty="0">
                <a:latin typeface="Calibri" charset="0"/>
                <a:ea typeface="Calibri" charset="0"/>
                <a:cs typeface="Calibri" charset="0"/>
              </a:rPr>
              <a:t>Grinding of stainless materials </a:t>
            </a:r>
            <a:endParaRPr lang="cs-CZ" sz="1200" b="1" dirty="0">
              <a:latin typeface="Calibri" charset="0"/>
              <a:ea typeface="Calibri" charset="0"/>
              <a:cs typeface="Calibri" charset="0"/>
            </a:endParaRPr>
          </a:p>
          <a:p>
            <a:r>
              <a:rPr lang="en-US" sz="1200" dirty="0">
                <a:latin typeface="Calibri" charset="0"/>
                <a:ea typeface="Calibri" charset="0"/>
                <a:cs typeface="Calibri" charset="0"/>
              </a:rPr>
              <a:t>We </a:t>
            </a:r>
            <a:r>
              <a:rPr lang="en-US" sz="1200" dirty="0" err="1">
                <a:latin typeface="Calibri" charset="0"/>
                <a:ea typeface="Calibri" charset="0"/>
                <a:cs typeface="Calibri" charset="0"/>
              </a:rPr>
              <a:t>specialise</a:t>
            </a:r>
            <a:r>
              <a:rPr lang="en-US" sz="1200" dirty="0">
                <a:latin typeface="Calibri" charset="0"/>
                <a:ea typeface="Calibri" charset="0"/>
                <a:cs typeface="Calibri" charset="0"/>
              </a:rPr>
              <a:t> in manual grinding, brushing and polishing stainless steel materials according to customer requirements from Ra 0.1 </a:t>
            </a:r>
            <a:r>
              <a:rPr lang="en-US" sz="1200" dirty="0" err="1">
                <a:latin typeface="Calibri" charset="0"/>
                <a:ea typeface="Calibri" charset="0"/>
                <a:cs typeface="Calibri" charset="0"/>
              </a:rPr>
              <a:t>μm</a:t>
            </a:r>
            <a:r>
              <a:rPr lang="en-US" sz="1200" dirty="0">
                <a:latin typeface="Calibri" charset="0"/>
                <a:ea typeface="Calibri" charset="0"/>
                <a:cs typeface="Calibri" charset="0"/>
              </a:rPr>
              <a:t>. Grinding is provided by qualified grinders with several years of experience in the industry. Grinding stainless materials is provided especially for the pharmaceutical, food and furniture industries, where high emphasis is placed on the quality of the polished surface.</a:t>
            </a:r>
          </a:p>
          <a:p>
            <a:r>
              <a:rPr lang="en-US" sz="1200" dirty="0">
                <a:latin typeface="Calibri" charset="0"/>
                <a:ea typeface="Calibri" charset="0"/>
                <a:cs typeface="Calibri" charset="0"/>
              </a:rPr>
              <a:t> </a:t>
            </a:r>
          </a:p>
          <a:p>
            <a:r>
              <a:rPr lang="en-US" sz="1200" b="1" dirty="0">
                <a:latin typeface="Calibri" charset="0"/>
                <a:ea typeface="Calibri" charset="0"/>
                <a:cs typeface="Calibri" charset="0"/>
              </a:rPr>
              <a:t>Varnishing</a:t>
            </a:r>
          </a:p>
          <a:p>
            <a:r>
              <a:rPr lang="en-US" sz="1200" dirty="0">
                <a:latin typeface="Calibri" charset="0"/>
                <a:ea typeface="Calibri" charset="0"/>
                <a:cs typeface="Calibri" charset="0"/>
              </a:rPr>
              <a:t>We are able to provide both wet as well as powder varnishing with pre-treatment of the material by blasting. Paints according to customer requirements - International, Hempel, etc.</a:t>
            </a:r>
          </a:p>
          <a:p>
            <a:r>
              <a:rPr lang="en-US" sz="1200" b="1" dirty="0">
                <a:latin typeface="Calibri" charset="0"/>
                <a:ea typeface="Calibri" charset="0"/>
                <a:cs typeface="Calibri" charset="0"/>
              </a:rPr>
              <a:t> </a:t>
            </a:r>
          </a:p>
          <a:p>
            <a:r>
              <a:rPr lang="en-US" sz="1200" b="1" dirty="0" err="1">
                <a:latin typeface="Calibri" charset="0"/>
                <a:ea typeface="Calibri" charset="0"/>
                <a:cs typeface="Calibri" charset="0"/>
              </a:rPr>
              <a:t>Metallisation</a:t>
            </a:r>
            <a:endParaRPr lang="en-US" sz="1200" b="1" dirty="0">
              <a:latin typeface="Calibri" charset="0"/>
              <a:ea typeface="Calibri" charset="0"/>
              <a:cs typeface="Calibri" charset="0"/>
            </a:endParaRPr>
          </a:p>
          <a:p>
            <a:r>
              <a:rPr lang="en-US" sz="1200" dirty="0">
                <a:latin typeface="Calibri" charset="0"/>
                <a:ea typeface="Calibri" charset="0"/>
                <a:cs typeface="Calibri" charset="0"/>
              </a:rPr>
              <a:t>Application of metal coatings by hot-dip coating - is intended for the material’s surface protection from corrosion. </a:t>
            </a:r>
          </a:p>
          <a:p>
            <a:r>
              <a:rPr lang="en-US" sz="1200" dirty="0">
                <a:latin typeface="Calibri" charset="0"/>
                <a:ea typeface="Calibri" charset="0"/>
                <a:cs typeface="Calibri" charset="0"/>
              </a:rPr>
              <a:t> </a:t>
            </a:r>
          </a:p>
          <a:p>
            <a:r>
              <a:rPr lang="en-US" sz="1200" b="1" dirty="0">
                <a:latin typeface="Calibri" charset="0"/>
                <a:ea typeface="Calibri" charset="0"/>
                <a:cs typeface="Calibri" charset="0"/>
              </a:rPr>
              <a:t>Zinc plating</a:t>
            </a:r>
          </a:p>
          <a:p>
            <a:r>
              <a:rPr lang="en-US" sz="1200" dirty="0">
                <a:latin typeface="Calibri" charset="0"/>
                <a:ea typeface="Calibri" charset="0"/>
                <a:cs typeface="Calibri" charset="0"/>
              </a:rPr>
              <a:t>We have the ability to provide galvanic and hot dip galvanizing for finished products.</a:t>
            </a:r>
            <a:endParaRPr lang="en-US" dirty="0">
              <a:latin typeface="Calibri" charset="0"/>
              <a:ea typeface="Calibri" charset="0"/>
              <a:cs typeface="Calibri" charset="0"/>
            </a:endParaRPr>
          </a:p>
          <a:p>
            <a:endParaRPr lang="en-US" dirty="0"/>
          </a:p>
        </p:txBody>
      </p:sp>
      <p:pic>
        <p:nvPicPr>
          <p:cNvPr id="11" name="Picture 10" descr="20160328_15595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499" y="1147689"/>
            <a:ext cx="2441562" cy="1383709"/>
          </a:xfrm>
          <a:prstGeom prst="rect">
            <a:avLst/>
          </a:prstGeom>
          <a:ln>
            <a:noFill/>
          </a:ln>
          <a:effectLst>
            <a:outerShdw blurRad="292100" dist="139700" dir="2700000" algn="tl" rotWithShape="0">
              <a:srgbClr val="333333">
                <a:alpha val="65000"/>
              </a:srgbClr>
            </a:outerShdw>
          </a:effectLst>
        </p:spPr>
      </p:pic>
      <p:sp>
        <p:nvSpPr>
          <p:cNvPr id="10" name="Text Box 19"/>
          <p:cNvSpPr txBox="1">
            <a:spLocks noChangeArrowheads="1"/>
          </p:cNvSpPr>
          <p:nvPr/>
        </p:nvSpPr>
        <p:spPr bwMode="auto">
          <a:xfrm>
            <a:off x="256967" y="2884278"/>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2042249402"/>
      </p:ext>
    </p:extLst>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836712"/>
            <a:ext cx="6553200" cy="5256584"/>
          </a:xfrm>
          <a:prstGeom prst="rect">
            <a:avLst/>
          </a:prstGeom>
        </p:spPr>
        <p:txBody>
          <a:bodyPr/>
          <a:lstStyle/>
          <a:p>
            <a:pPr lvl="1" fontAlgn="auto">
              <a:spcBef>
                <a:spcPct val="100000"/>
              </a:spcBef>
              <a:spcAft>
                <a:spcPts val="0"/>
              </a:spcAft>
              <a:defRPr/>
            </a:pPr>
            <a:endParaRPr lang="cs-CZ" altLang="de-DE" sz="1200" i="1" dirty="0">
              <a:solidFill>
                <a:prstClr val="black"/>
              </a:solidFill>
              <a:latin typeface="Calibri"/>
            </a:endParaRPr>
          </a:p>
        </p:txBody>
      </p:sp>
      <p:sp>
        <p:nvSpPr>
          <p:cNvPr id="4" name="TextBox 3"/>
          <p:cNvSpPr txBox="1"/>
          <p:nvPr/>
        </p:nvSpPr>
        <p:spPr>
          <a:xfrm>
            <a:off x="3269605" y="0"/>
            <a:ext cx="3868449" cy="584775"/>
          </a:xfrm>
          <a:prstGeom prst="rect">
            <a:avLst/>
          </a:prstGeom>
          <a:noFill/>
        </p:spPr>
        <p:txBody>
          <a:bodyPr wrap="square" rtlCol="0">
            <a:spAutoFit/>
          </a:bodyPr>
          <a:lstStyle/>
          <a:p>
            <a:r>
              <a:rPr lang="cs-CZ" altLang="de-DE" sz="3200" i="1" dirty="0">
                <a:solidFill>
                  <a:srgbClr val="0070C0"/>
                </a:solidFill>
                <a:latin typeface="Calibri"/>
              </a:rPr>
              <a:t>Production options</a:t>
            </a:r>
            <a:endParaRPr lang="en-US" dirty="0"/>
          </a:p>
        </p:txBody>
      </p:sp>
      <p:sp>
        <p:nvSpPr>
          <p:cNvPr id="18" name="TextBox 17"/>
          <p:cNvSpPr txBox="1"/>
          <p:nvPr/>
        </p:nvSpPr>
        <p:spPr>
          <a:xfrm>
            <a:off x="3012141" y="1470212"/>
            <a:ext cx="184731" cy="369332"/>
          </a:xfrm>
          <a:prstGeom prst="rect">
            <a:avLst/>
          </a:prstGeom>
          <a:noFill/>
        </p:spPr>
        <p:txBody>
          <a:bodyPr wrap="none" rtlCol="0">
            <a:spAutoFit/>
          </a:bodyPr>
          <a:lstStyle/>
          <a:p>
            <a:endParaRPr lang="en-US" dirty="0"/>
          </a:p>
        </p:txBody>
      </p:sp>
      <p:sp>
        <p:nvSpPr>
          <p:cNvPr id="19" name="TextBox 18"/>
          <p:cNvSpPr txBox="1"/>
          <p:nvPr/>
        </p:nvSpPr>
        <p:spPr>
          <a:xfrm>
            <a:off x="2802308" y="1331411"/>
            <a:ext cx="6444656" cy="4524315"/>
          </a:xfrm>
          <a:prstGeom prst="rect">
            <a:avLst/>
          </a:prstGeom>
          <a:noFill/>
        </p:spPr>
        <p:txBody>
          <a:bodyPr wrap="square" rtlCol="0">
            <a:spAutoFit/>
          </a:bodyPr>
          <a:lstStyle/>
          <a:p>
            <a:r>
              <a:rPr lang="cs-CZ" sz="1600" b="1" u="sng" dirty="0">
                <a:latin typeface="Calibri" charset="0"/>
                <a:ea typeface="Calibri" charset="0"/>
                <a:cs typeface="Calibri" charset="0"/>
              </a:rPr>
              <a:t>Test</a:t>
            </a:r>
            <a:endParaRPr lang="en-US" sz="1200" dirty="0">
              <a:latin typeface="Calibri" charset="0"/>
              <a:ea typeface="Calibri" charset="0"/>
              <a:cs typeface="Calibri" charset="0"/>
            </a:endParaRPr>
          </a:p>
          <a:p>
            <a:r>
              <a:rPr lang="cs-CZ" sz="1200" b="1" dirty="0">
                <a:latin typeface="Calibri" charset="0"/>
                <a:ea typeface="Calibri" charset="0"/>
                <a:cs typeface="Calibri" charset="0"/>
              </a:rPr>
              <a:t> </a:t>
            </a:r>
            <a:endParaRPr lang="en-US" sz="1200" dirty="0">
              <a:latin typeface="Calibri" charset="0"/>
              <a:ea typeface="Calibri" charset="0"/>
              <a:cs typeface="Calibri" charset="0"/>
            </a:endParaRPr>
          </a:p>
          <a:p>
            <a:r>
              <a:rPr lang="en-US" sz="1200" dirty="0">
                <a:latin typeface="Calibri" charset="0"/>
                <a:ea typeface="Calibri" charset="0"/>
                <a:cs typeface="Calibri" charset="0"/>
              </a:rPr>
              <a:t>We can secure additional testing according to the customer's needs through an independent laboratory: </a:t>
            </a:r>
          </a:p>
          <a:p>
            <a:endParaRPr lang="en-US" sz="1200" dirty="0">
              <a:latin typeface="Calibri" charset="0"/>
              <a:ea typeface="Calibri" charset="0"/>
              <a:cs typeface="Calibri" charset="0"/>
            </a:endParaRPr>
          </a:p>
          <a:p>
            <a:r>
              <a:rPr lang="en-US" sz="1200" dirty="0">
                <a:latin typeface="Calibri" charset="0"/>
                <a:ea typeface="Calibri" charset="0"/>
                <a:cs typeface="Calibri" charset="0"/>
              </a:rPr>
              <a:t>PT - Penetrant Testing – Capillary testing is one of the most widespread non-destructive testing methods (NDT). Suitable for detection of surface defects.</a:t>
            </a:r>
          </a:p>
          <a:p>
            <a:r>
              <a:rPr lang="en-US" sz="1200" dirty="0">
                <a:latin typeface="Calibri" charset="0"/>
                <a:ea typeface="Calibri" charset="0"/>
                <a:cs typeface="Calibri" charset="0"/>
              </a:rPr>
              <a:t>MT – Magnetic Particle Testing – MT is the most widely used method of non-destructive testing of the material due to its relative simplicity and ease of execution.</a:t>
            </a:r>
          </a:p>
          <a:p>
            <a:r>
              <a:rPr lang="en-US" sz="1200" dirty="0">
                <a:latin typeface="Calibri" charset="0"/>
                <a:ea typeface="Calibri" charset="0"/>
                <a:cs typeface="Calibri" charset="0"/>
              </a:rPr>
              <a:t>UT – Ultrasonic Testing – Ultrasound is one of the basic non-destructive testing methods. It allows detection of the presence of internal defects in the material.</a:t>
            </a:r>
          </a:p>
          <a:p>
            <a:r>
              <a:rPr lang="en-US" sz="1200" dirty="0">
                <a:latin typeface="Calibri" charset="0"/>
                <a:ea typeface="Calibri" charset="0"/>
                <a:cs typeface="Calibri" charset="0"/>
              </a:rPr>
              <a:t>RT – Radiographic Testing - Radiography allows you to obtain a permanent image of a material’s internal defects, particularly in the inspection of welds and castings.</a:t>
            </a:r>
          </a:p>
          <a:p>
            <a:r>
              <a:rPr lang="en-US" sz="1200" dirty="0">
                <a:latin typeface="Calibri" charset="0"/>
                <a:ea typeface="Calibri" charset="0"/>
                <a:cs typeface="Calibri" charset="0"/>
              </a:rPr>
              <a:t>VT – Visual Testing – The method is focused on the detection and evaluation of surface conditions</a:t>
            </a:r>
            <a:endParaRPr lang="cs-CZ" sz="1200" dirty="0">
              <a:latin typeface="Calibri" charset="0"/>
              <a:ea typeface="Calibri" charset="0"/>
              <a:cs typeface="Calibri" charset="0"/>
            </a:endParaRPr>
          </a:p>
          <a:p>
            <a:br>
              <a:rPr lang="cs-CZ" sz="1200" dirty="0">
                <a:latin typeface="Calibri" charset="0"/>
                <a:ea typeface="Calibri" charset="0"/>
                <a:cs typeface="Calibri" charset="0"/>
              </a:rPr>
            </a:br>
            <a:r>
              <a:rPr lang="cs-CZ" sz="1600" b="1" u="sng" dirty="0">
                <a:latin typeface="Calibri" charset="0"/>
                <a:ea typeface="Calibri" charset="0"/>
                <a:cs typeface="Calibri" charset="0"/>
              </a:rPr>
              <a:t>Technical inspection</a:t>
            </a:r>
          </a:p>
          <a:p>
            <a:endParaRPr lang="en-US" sz="1600" dirty="0">
              <a:latin typeface="Calibri" charset="0"/>
              <a:ea typeface="Calibri" charset="0"/>
              <a:cs typeface="Calibri" charset="0"/>
            </a:endParaRPr>
          </a:p>
          <a:p>
            <a:r>
              <a:rPr lang="en-US" sz="1200" dirty="0">
                <a:latin typeface="Calibri" charset="0"/>
                <a:ea typeface="Calibri" charset="0"/>
                <a:cs typeface="Calibri" charset="0"/>
              </a:rPr>
              <a:t>A thorough initial check is a matter of course for us, in which we try to prevent scrapes at the very beginning of the production process and subsequent final inspection of the final product before delivery to the customer. </a:t>
            </a:r>
          </a:p>
          <a:p>
            <a:endParaRPr lang="en-US" dirty="0">
              <a:latin typeface="Calibri" charset="0"/>
              <a:ea typeface="Calibri" charset="0"/>
              <a:cs typeface="Calibri" charset="0"/>
            </a:endParaRPr>
          </a:p>
          <a:p>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72" y="1196752"/>
            <a:ext cx="2227578" cy="1485052"/>
          </a:xfrm>
          <a:prstGeom prst="rect">
            <a:avLst/>
          </a:prstGeom>
          <a:ln>
            <a:noFill/>
          </a:ln>
          <a:effectLst>
            <a:outerShdw blurRad="292100" dist="139700" dir="2700000" algn="tl" rotWithShape="0">
              <a:srgbClr val="333333">
                <a:alpha val="65000"/>
              </a:srgbClr>
            </a:outerShdw>
          </a:effectLst>
        </p:spPr>
      </p:pic>
      <p:sp>
        <p:nvSpPr>
          <p:cNvPr id="10" name="Text Box 19"/>
          <p:cNvSpPr txBox="1">
            <a:spLocks noChangeArrowheads="1"/>
          </p:cNvSpPr>
          <p:nvPr/>
        </p:nvSpPr>
        <p:spPr bwMode="auto">
          <a:xfrm>
            <a:off x="224465" y="2996952"/>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1289715380"/>
      </p:ext>
    </p:extLst>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Obrázek 11" descr="TUV"/>
          <p:cNvPicPr>
            <a:picLocks noChangeAspect="1" noChangeArrowheads="1"/>
          </p:cNvPicPr>
          <p:nvPr/>
        </p:nvPicPr>
        <p:blipFill>
          <a:blip r:embed="rId4" cstate="print"/>
          <a:srcRect/>
          <a:stretch>
            <a:fillRect/>
          </a:stretch>
        </p:blipFill>
        <p:spPr bwMode="auto">
          <a:xfrm>
            <a:off x="8742213" y="116632"/>
            <a:ext cx="540000" cy="540000"/>
          </a:xfrm>
          <a:prstGeom prst="rect">
            <a:avLst/>
          </a:prstGeom>
          <a:noFill/>
          <a:ln w="9525">
            <a:noFill/>
            <a:miter lim="800000"/>
            <a:headEnd/>
            <a:tailEnd/>
          </a:ln>
        </p:spPr>
      </p:pic>
      <p:sp>
        <p:nvSpPr>
          <p:cNvPr id="9" name="Rectangle 103"/>
          <p:cNvSpPr txBox="1">
            <a:spLocks noChangeArrowheads="1"/>
          </p:cNvSpPr>
          <p:nvPr/>
        </p:nvSpPr>
        <p:spPr>
          <a:xfrm>
            <a:off x="2477517" y="836712"/>
            <a:ext cx="6553200" cy="5256584"/>
          </a:xfrm>
          <a:prstGeom prst="rect">
            <a:avLst/>
          </a:prstGeom>
        </p:spPr>
        <p:txBody>
          <a:bodyPr/>
          <a:lstStyle/>
          <a:p>
            <a:pPr lvl="1" fontAlgn="auto">
              <a:spcBef>
                <a:spcPct val="100000"/>
              </a:spcBef>
              <a:spcAft>
                <a:spcPts val="0"/>
              </a:spcAft>
              <a:defRPr/>
            </a:pPr>
            <a:endParaRPr lang="cs-CZ" altLang="de-DE" sz="1200" i="1" dirty="0">
              <a:solidFill>
                <a:prstClr val="black"/>
              </a:solidFill>
              <a:latin typeface="Calibri"/>
            </a:endParaRPr>
          </a:p>
        </p:txBody>
      </p:sp>
      <p:sp>
        <p:nvSpPr>
          <p:cNvPr id="4" name="TextBox 3"/>
          <p:cNvSpPr txBox="1"/>
          <p:nvPr/>
        </p:nvSpPr>
        <p:spPr>
          <a:xfrm>
            <a:off x="3269605" y="0"/>
            <a:ext cx="3868449" cy="584775"/>
          </a:xfrm>
          <a:prstGeom prst="rect">
            <a:avLst/>
          </a:prstGeom>
          <a:noFill/>
        </p:spPr>
        <p:txBody>
          <a:bodyPr wrap="square" rtlCol="0">
            <a:spAutoFit/>
          </a:bodyPr>
          <a:lstStyle/>
          <a:p>
            <a:r>
              <a:rPr lang="cs-CZ" altLang="de-DE" sz="3200" i="1" dirty="0">
                <a:solidFill>
                  <a:srgbClr val="0070C0"/>
                </a:solidFill>
                <a:latin typeface="Calibri"/>
              </a:rPr>
              <a:t>Production options</a:t>
            </a:r>
            <a:endParaRPr lang="en-US" dirty="0"/>
          </a:p>
        </p:txBody>
      </p:sp>
      <p:sp>
        <p:nvSpPr>
          <p:cNvPr id="18" name="TextBox 17"/>
          <p:cNvSpPr txBox="1"/>
          <p:nvPr/>
        </p:nvSpPr>
        <p:spPr>
          <a:xfrm>
            <a:off x="3012141" y="1470212"/>
            <a:ext cx="184731" cy="369332"/>
          </a:xfrm>
          <a:prstGeom prst="rect">
            <a:avLst/>
          </a:prstGeom>
          <a:noFill/>
        </p:spPr>
        <p:txBody>
          <a:bodyPr wrap="none" rtlCol="0">
            <a:spAutoFit/>
          </a:bodyPr>
          <a:lstStyle/>
          <a:p>
            <a:endParaRPr lang="en-US" dirty="0"/>
          </a:p>
        </p:txBody>
      </p:sp>
      <p:sp>
        <p:nvSpPr>
          <p:cNvPr id="19" name="TextBox 18"/>
          <p:cNvSpPr txBox="1"/>
          <p:nvPr/>
        </p:nvSpPr>
        <p:spPr>
          <a:xfrm>
            <a:off x="2802308" y="1331411"/>
            <a:ext cx="6444656" cy="2339102"/>
          </a:xfrm>
          <a:prstGeom prst="rect">
            <a:avLst/>
          </a:prstGeom>
          <a:noFill/>
        </p:spPr>
        <p:txBody>
          <a:bodyPr wrap="square" rtlCol="0">
            <a:spAutoFit/>
          </a:bodyPr>
          <a:lstStyle/>
          <a:p>
            <a:r>
              <a:rPr lang="cs-CZ" sz="1600" b="1" u="sng" dirty="0">
                <a:latin typeface="Calibri" charset="0"/>
                <a:ea typeface="Calibri" charset="0"/>
                <a:cs typeface="Calibri" charset="0"/>
              </a:rPr>
              <a:t>Packaging</a:t>
            </a:r>
          </a:p>
          <a:p>
            <a:endParaRPr lang="en-US" sz="1200" dirty="0">
              <a:latin typeface="Calibri" charset="0"/>
              <a:ea typeface="Calibri" charset="0"/>
              <a:cs typeface="Calibri" charset="0"/>
            </a:endParaRPr>
          </a:p>
          <a:p>
            <a:r>
              <a:rPr lang="en-US" sz="1200" dirty="0">
                <a:latin typeface="Calibri" charset="0"/>
                <a:ea typeface="Calibri" charset="0"/>
                <a:cs typeface="Calibri" charset="0"/>
              </a:rPr>
              <a:t>Packaging of finished products is designed to bring the final product to the customer without any defects or damage that may be caused by transport. Especially in international deliveries where the product is transported over a longer distance. </a:t>
            </a:r>
            <a:endParaRPr lang="cs-CZ" sz="1200" dirty="0">
              <a:latin typeface="Calibri" charset="0"/>
              <a:ea typeface="Calibri" charset="0"/>
              <a:cs typeface="Calibri" charset="0"/>
            </a:endParaRPr>
          </a:p>
          <a:p>
            <a:endParaRPr lang="en-US" sz="1200" dirty="0">
              <a:latin typeface="Calibri" charset="0"/>
              <a:ea typeface="Calibri" charset="0"/>
              <a:cs typeface="Calibri" charset="0"/>
            </a:endParaRPr>
          </a:p>
          <a:p>
            <a:r>
              <a:rPr lang="cs-CZ" sz="1600" b="1" u="sng" dirty="0">
                <a:latin typeface="Calibri" charset="0"/>
                <a:ea typeface="Calibri" charset="0"/>
                <a:cs typeface="Calibri" charset="0"/>
              </a:rPr>
              <a:t>Logistics</a:t>
            </a:r>
            <a:r>
              <a:rPr lang="cs-CZ" sz="1200" b="1" u="sng" dirty="0">
                <a:latin typeface="Calibri" charset="0"/>
                <a:ea typeface="Calibri" charset="0"/>
                <a:cs typeface="Calibri" charset="0"/>
              </a:rPr>
              <a:t> </a:t>
            </a:r>
          </a:p>
          <a:p>
            <a:endParaRPr lang="en-US" sz="1200" dirty="0">
              <a:latin typeface="Calibri" charset="0"/>
              <a:ea typeface="Calibri" charset="0"/>
              <a:cs typeface="Calibri" charset="0"/>
            </a:endParaRPr>
          </a:p>
          <a:p>
            <a:r>
              <a:rPr lang="en-US" sz="1200" dirty="0">
                <a:latin typeface="Calibri" charset="0"/>
                <a:ea typeface="Calibri" charset="0"/>
                <a:cs typeface="Calibri" charset="0"/>
              </a:rPr>
              <a:t>We use our own shipping up to 2 tons for national transport. For international supplies, we use the services of large logistics companies such as DHL, UPS and SGM. </a:t>
            </a:r>
            <a:endParaRPr lang="en-US" dirty="0">
              <a:latin typeface="Calibri" charset="0"/>
              <a:ea typeface="Calibri" charset="0"/>
              <a:cs typeface="Calibri" charset="0"/>
            </a:endParaRPr>
          </a:p>
          <a:p>
            <a:endParaRPr lang="en-US" dirty="0"/>
          </a:p>
        </p:txBody>
      </p:sp>
      <p:pic>
        <p:nvPicPr>
          <p:cNvPr id="14" name="Picture 13" descr="Borna%20flashka%20/www.zmeny%202017%20SA_SW_SAPRIM%20/%20filtr%20foto%20internet/20161122_123036.jpg"/>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79943" y="1096334"/>
            <a:ext cx="2188971" cy="1764085"/>
          </a:xfrm>
          <a:prstGeom prst="rect">
            <a:avLst/>
          </a:prstGeom>
          <a:ln>
            <a:noFill/>
          </a:ln>
          <a:effectLst>
            <a:outerShdw blurRad="292100" dist="139700" dir="2700000" algn="tl" rotWithShape="0">
              <a:srgbClr val="333333">
                <a:alpha val="65000"/>
              </a:srgbClr>
            </a:outerShdw>
          </a:effectLst>
        </p:spPr>
      </p:pic>
      <p:sp>
        <p:nvSpPr>
          <p:cNvPr id="10" name="Text Box 19"/>
          <p:cNvSpPr txBox="1">
            <a:spLocks noChangeArrowheads="1"/>
          </p:cNvSpPr>
          <p:nvPr/>
        </p:nvSpPr>
        <p:spPr bwMode="auto">
          <a:xfrm>
            <a:off x="79922" y="3212976"/>
            <a:ext cx="2235200" cy="3031599"/>
          </a:xfrm>
          <a:prstGeom prst="rect">
            <a:avLst/>
          </a:prstGeom>
          <a:noFill/>
          <a:ln w="9525">
            <a:noFill/>
            <a:miter lim="800000"/>
            <a:headEnd/>
            <a:tailEnd/>
          </a:ln>
        </p:spPr>
        <p:txBody>
          <a:bodyPr>
            <a:spAutoFit/>
          </a:bodyPr>
          <a:lstStyle/>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Modern manufacturing and trading company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Wealth of experience in the field of supplies to the engineering industry</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Quality products and services</a:t>
            </a: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cs-CZ"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endParaRPr lang="en-US" sz="1200" i="1" dirty="0">
              <a:solidFill>
                <a:srgbClr val="0070C0"/>
              </a:solidFill>
              <a:latin typeface="+mn-lt"/>
              <a:ea typeface="Arial Unicode MS" pitchFamily="34" charset="-128"/>
              <a:cs typeface="Arial Unicode MS" pitchFamily="34" charset="-128"/>
            </a:endParaRPr>
          </a:p>
          <a:p>
            <a:pPr algn="r" eaLnBrk="0" fontAlgn="auto" hangingPunct="0">
              <a:spcBef>
                <a:spcPts val="0"/>
              </a:spcBef>
              <a:spcAft>
                <a:spcPts val="0"/>
              </a:spcAft>
              <a:tabLst>
                <a:tab pos="876300" algn="l"/>
              </a:tabLst>
              <a:defRPr/>
            </a:pPr>
            <a:r>
              <a:rPr lang="en-US" sz="1200" i="1" dirty="0">
                <a:solidFill>
                  <a:srgbClr val="0070C0"/>
                </a:solidFill>
                <a:latin typeface="+mn-lt"/>
                <a:ea typeface="Arial Unicode MS" pitchFamily="34" charset="-128"/>
                <a:cs typeface="Arial Unicode MS" pitchFamily="34" charset="-128"/>
              </a:rPr>
              <a:t>The company builds on market knowledge and the experience of its employees</a:t>
            </a:r>
          </a:p>
          <a:p>
            <a:pPr algn="r" eaLnBrk="0" fontAlgn="auto" hangingPunct="0">
              <a:spcBef>
                <a:spcPts val="0"/>
              </a:spcBef>
              <a:spcAft>
                <a:spcPts val="0"/>
              </a:spcAft>
              <a:tabLst>
                <a:tab pos="876300" algn="l"/>
              </a:tabLst>
              <a:defRPr/>
            </a:pPr>
            <a:endParaRPr lang="en-GB" sz="1100" i="1" dirty="0">
              <a:solidFill>
                <a:schemeClr val="accent3">
                  <a:lumMod val="75000"/>
                </a:schemeClr>
              </a:solidFill>
              <a:latin typeface="+mn-lt"/>
            </a:endParaRPr>
          </a:p>
        </p:txBody>
      </p:sp>
    </p:spTree>
    <p:extLst>
      <p:ext uri="{BB962C8B-B14F-4D97-AF65-F5344CB8AC3E}">
        <p14:creationId xmlns:p14="http://schemas.microsoft.com/office/powerpoint/2010/main" val="108632700"/>
      </p:ext>
    </p:extLst>
  </p:cSld>
  <p:clrMapOvr>
    <a:masterClrMapping/>
  </p:clrMapOvr>
  <p:transition>
    <p:randomBar dir="vert"/>
  </p:transition>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6593</TotalTime>
  <Words>1253</Words>
  <Application>Microsoft Office PowerPoint</Application>
  <PresentationFormat>Custom</PresentationFormat>
  <Paragraphs>245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Unicode MS</vt:lpstr>
      <vt:lpstr>Arial</vt:lpstr>
      <vt:lpstr>Calibri</vt:lpstr>
      <vt:lpstr>Tahoma</vt:lpstr>
      <vt:lpstr>Times New Roman</vt:lpstr>
      <vt:lpstr>Motiv sady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Sarond prezentace CJ</dc:title>
  <dc:creator>Bronislav Czyz ,SAROND s.r.o.</dc:creator>
  <cp:lastModifiedBy>Petr Slehofer</cp:lastModifiedBy>
  <cp:revision>265</cp:revision>
  <cp:lastPrinted>2016-06-06T10:19:58Z</cp:lastPrinted>
  <dcterms:created xsi:type="dcterms:W3CDTF">2009-08-06T08:59:10Z</dcterms:created>
  <dcterms:modified xsi:type="dcterms:W3CDTF">2017-09-14T19:47:24Z</dcterms:modified>
</cp:coreProperties>
</file>