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4" r:id="rId4"/>
    <p:sldId id="272" r:id="rId5"/>
    <p:sldId id="283" r:id="rId6"/>
    <p:sldId id="284" r:id="rId7"/>
    <p:sldId id="285" r:id="rId8"/>
    <p:sldId id="286" r:id="rId9"/>
    <p:sldId id="287" r:id="rId10"/>
    <p:sldId id="276" r:id="rId11"/>
    <p:sldId id="277" r:id="rId12"/>
    <p:sldId id="278" r:id="rId13"/>
    <p:sldId id="281" r:id="rId14"/>
    <p:sldId id="282" r:id="rId15"/>
    <p:sldId id="275" r:id="rId16"/>
  </p:sldIdLst>
  <p:sldSz cx="9707563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09" autoAdjust="0"/>
  </p:normalViewPr>
  <p:slideViewPr>
    <p:cSldViewPr>
      <p:cViewPr varScale="1">
        <p:scale>
          <a:sx n="108" d="100"/>
          <a:sy n="108" d="100"/>
        </p:scale>
        <p:origin x="1458" y="108"/>
      </p:cViewPr>
      <p:guideLst>
        <p:guide orient="horz" pos="2160"/>
        <p:guide pos="3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asdfasdf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F0A359-A9D2-4924-839A-098073988EB1}" type="datetimeFigureOut">
              <a:rPr lang="cs-CZ"/>
              <a:pPr>
                <a:defRPr/>
              </a:pPr>
              <a:t>26.6.2017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asdfasdfsdf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9BBB1D-C6BA-4E84-BB87-10C5255C35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5916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asdfasdf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DD0CCC-B564-4A30-A5D8-79A701AE3EB9}" type="datetimeFigureOut">
              <a:rPr lang="cs-CZ"/>
              <a:pPr>
                <a:defRPr/>
              </a:pPr>
              <a:t>26.6.2017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8"/>
            <a:ext cx="5267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asdfasdfsdf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6A3297-497C-442C-AB63-1B2976645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814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77702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226395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388441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134500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25272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85456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169394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asdfasdfsdf</a:t>
            </a:r>
          </a:p>
        </p:txBody>
      </p:sp>
    </p:spTree>
    <p:extLst>
      <p:ext uri="{BB962C8B-B14F-4D97-AF65-F5344CB8AC3E}">
        <p14:creationId xmlns:p14="http://schemas.microsoft.com/office/powerpoint/2010/main" val="42868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8067" y="2130426"/>
            <a:ext cx="8251429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6135" y="3886200"/>
            <a:ext cx="67952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03BD-85D5-4436-A042-1ADF5FE1D4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A15B-0C25-418B-B572-DCACA72D2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72802" y="274639"/>
            <a:ext cx="2317344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5714" y="274639"/>
            <a:ext cx="6795294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3B41-EA75-41A3-A39A-24EC629317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79CA-3CA2-48AE-B44F-6839E12FAB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30" y="4406901"/>
            <a:ext cx="82514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6830" y="2906713"/>
            <a:ext cx="82514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2315-7070-4F55-864C-C712A0CBC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5715" y="1600201"/>
            <a:ext cx="45554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32983" y="1600201"/>
            <a:ext cx="45571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C670-085B-4A27-AFEC-8B519C469B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378" y="274638"/>
            <a:ext cx="87368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5378" y="1535113"/>
            <a:ext cx="4289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378" y="2174875"/>
            <a:ext cx="4289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1308" y="1535113"/>
            <a:ext cx="42908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31308" y="2174875"/>
            <a:ext cx="42908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991A-EB89-4043-917F-5A334377C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D9BF-EC79-41BE-86F4-7E091113B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6483-CF25-4C40-9AD7-84F3F527E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379" y="273050"/>
            <a:ext cx="31937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5388" y="273051"/>
            <a:ext cx="542679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5379" y="1435101"/>
            <a:ext cx="31937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7ADA-98A3-4D43-B182-725BCA22AD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2750" y="4800600"/>
            <a:ext cx="5824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02750" y="612775"/>
            <a:ext cx="582453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02750" y="5367338"/>
            <a:ext cx="5824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D4E6-BA2E-400E-9EB9-F41922C30E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"/>
                <a:lumOff val="95000"/>
                <a:alpha val="4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8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85775" y="274638"/>
            <a:ext cx="8736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85775" y="1600200"/>
            <a:ext cx="8736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5775" y="6356350"/>
            <a:ext cx="226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6.8.2009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16288" y="6356350"/>
            <a:ext cx="3074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Tel: +420 377 457 612 Fax: +420 377 457 611 E-mail: info@sarond-welding.cz Web: www.sarond-welding.cz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56425" y="6356350"/>
            <a:ext cx="226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9EB41-EC08-47BC-86AC-991342AE20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6.jp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gif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arond-welding.cz" TargetMode="External"/><Relationship Id="rId5" Type="http://schemas.openxmlformats.org/officeDocument/2006/relationships/hyperlink" Target="http://www.sarond.cz" TargetMode="External"/><Relationship Id="rId4" Type="http://schemas.openxmlformats.org/officeDocument/2006/relationships/hyperlink" Target="mailto:info@sarond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42230" y="2420888"/>
            <a:ext cx="835977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Tahoma" pitchFamily="34" charset="0"/>
              </a:rPr>
              <a:t>SAROND WELDING s.r.o. je výrobní společností se zaměřením na dodávky do energetického,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Tahoma" pitchFamily="34" charset="0"/>
              </a:rPr>
              <a:t>dopravního a farmaceutického  strojírenství. Management společnosti tvoří lidé s 20 letou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Tahoma" pitchFamily="34" charset="0"/>
              </a:rPr>
              <a:t>praxí v oboru strojírenství.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>
              <a:latin typeface="+mn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Tahoma" pitchFamily="34" charset="0"/>
              </a:rPr>
              <a:t>Provádíme, popřípadě zajišťujeme, výrobu svařenců v různých rozměrech. Svařence jsme schopni vyrábět podle dodané výkresové dokumentace zákazníka nebo podle dokumentace projektované v našem konstrukčním oddělení.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>
              <a:latin typeface="+mn-lt"/>
              <a:cs typeface="Tahoma" pitchFamily="34" charset="0"/>
            </a:endParaRPr>
          </a:p>
          <a:p>
            <a:r>
              <a:rPr lang="cs-CZ" sz="1200" dirty="0">
                <a:latin typeface="+mn-lt"/>
                <a:cs typeface="Tahoma" pitchFamily="34" charset="0"/>
              </a:rPr>
              <a:t>Jsme schopni dodávat kusovou, ale hlavně sériovou výrobu ocelových svařenců v jakostech třídy 11 až 17 o typické hmotnosti od 50 až po 5.000kg včetně jejich dalšího opracování nebo finálního nátěru až po balení dle požadavků zákazníka. Výroba je realizovaná ve vlastním výrobním areálu v Plzni Božkově.</a:t>
            </a:r>
          </a:p>
          <a:p>
            <a:endParaRPr lang="cs-CZ" sz="800" dirty="0">
              <a:latin typeface="+mn-lt"/>
              <a:cs typeface="Tahoma" pitchFamily="34" charset="0"/>
            </a:endParaRPr>
          </a:p>
          <a:p>
            <a:r>
              <a:rPr lang="cs-CZ" sz="1200" dirty="0">
                <a:latin typeface="+mn-lt"/>
                <a:cs typeface="Tahoma" pitchFamily="34" charset="0"/>
              </a:rPr>
              <a:t>Pro sériovou výrobu kovových součástí používáme automatizovaný svářecí robot značky MIGATRONIC, který vytváří svary nejvyšší kvality. Svařovací metoda MIG/MAG/TIG/plasma. </a:t>
            </a:r>
          </a:p>
          <a:p>
            <a:r>
              <a:rPr lang="cs-CZ" sz="800" dirty="0">
                <a:latin typeface="+mn-lt"/>
                <a:cs typeface="Tahoma" pitchFamily="34" charset="0"/>
              </a:rPr>
              <a:t>   </a:t>
            </a:r>
          </a:p>
          <a:p>
            <a:r>
              <a:rPr lang="cs-CZ" sz="1200" dirty="0">
                <a:latin typeface="+mn-lt"/>
                <a:cs typeface="Tahoma" pitchFamily="34" charset="0"/>
              </a:rPr>
              <a:t>Svařování provádíme dle EN 3834-2 a ČSN 732601 pod dozorem kvalifikovaného svařovacího inženýra.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dirty="0">
                <a:latin typeface="+mn-lt"/>
                <a:cs typeface="Tahoma" pitchFamily="34" charset="0"/>
              </a:rPr>
              <a:t>     </a:t>
            </a:r>
            <a:br>
              <a:rPr lang="cs-CZ" sz="1200" dirty="0">
                <a:latin typeface="+mn-lt"/>
                <a:cs typeface="Tahoma" pitchFamily="34" charset="0"/>
              </a:rPr>
            </a:br>
            <a:r>
              <a:rPr lang="cs-CZ" sz="1200" dirty="0">
                <a:latin typeface="+mn-lt"/>
                <a:cs typeface="Tahoma" pitchFamily="34" charset="0"/>
              </a:rPr>
              <a:t>Struktura a organizace je od počátku tvořena a řízena dle mezinárodně uznávaných norem ISO 9001.</a:t>
            </a:r>
            <a:br>
              <a:rPr lang="cs-CZ" sz="1200" dirty="0">
                <a:latin typeface="+mn-lt"/>
                <a:cs typeface="Tahoma" pitchFamily="34" charset="0"/>
              </a:rPr>
            </a:br>
            <a:r>
              <a:rPr lang="cs-CZ" sz="800" dirty="0">
                <a:latin typeface="+mn-lt"/>
                <a:cs typeface="Tahoma" pitchFamily="34" charset="0"/>
              </a:rPr>
              <a:t>   </a:t>
            </a:r>
            <a:br>
              <a:rPr lang="cs-CZ" sz="1200" dirty="0">
                <a:latin typeface="+mn-lt"/>
                <a:cs typeface="Tahoma" pitchFamily="34" charset="0"/>
              </a:rPr>
            </a:br>
            <a:r>
              <a:rPr lang="cs-CZ" sz="1200" dirty="0">
                <a:latin typeface="+mn-lt"/>
                <a:cs typeface="Tahoma" pitchFamily="34" charset="0"/>
              </a:rPr>
              <a:t>Veškerá rizika plynoucí z dodavatelské činnosti firmy, a to i ve vztahu k zahraničnímu obchodu, jsou zajištěna smlouvou s renomovanou makléřskou pojišťovací společností RENOMIA, a.s.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6877" y="1375863"/>
            <a:ext cx="63595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    P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rofil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 společnosti SAROND WELDING s.r.o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.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21" y="188640"/>
            <a:ext cx="540000" cy="540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374915" y="1051990"/>
            <a:ext cx="6553200" cy="5113337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cs-CZ" sz="1200" b="1" dirty="0">
                <a:solidFill>
                  <a:srgbClr val="000000"/>
                </a:solidFill>
                <a:latin typeface="+mn-lt"/>
                <a:cs typeface="Tahoma" pitchFamily="34" charset="0"/>
              </a:rPr>
              <a:t>Sídlo společnosti :</a:t>
            </a:r>
          </a:p>
          <a:p>
            <a:endParaRPr lang="cs-CZ" sz="1200" b="1" dirty="0">
              <a:latin typeface="+mn-lt"/>
              <a:cs typeface="Tahoma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cs-CZ" sz="1200" b="1" dirty="0">
                <a:latin typeface="+mn-lt"/>
                <a:cs typeface="Tahoma" pitchFamily="34" charset="0"/>
              </a:rPr>
              <a:t>Plzeň – Božkovské náměstí 17/21,Plzeň		</a:t>
            </a:r>
            <a:r>
              <a:rPr lang="pt-BR" sz="1200" b="1" dirty="0">
                <a:solidFill>
                  <a:schemeClr val="accent1"/>
                </a:solidFill>
                <a:latin typeface="+mn-lt"/>
              </a:rPr>
              <a:t>GPS: 49°43'56.436"N, 13°25.'21.219"E</a:t>
            </a:r>
          </a:p>
          <a:p>
            <a:pPr marL="171450" indent="-171450">
              <a:buFont typeface="Arial"/>
              <a:buChar char="•"/>
            </a:pPr>
            <a:endParaRPr lang="pt-BR" sz="1200" b="1" dirty="0">
              <a:solidFill>
                <a:schemeClr val="accent1"/>
              </a:solidFill>
              <a:latin typeface="+mn-lt"/>
              <a:cs typeface="Tahoma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pt-BR" sz="1200" b="1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Výroba</a:t>
            </a:r>
            <a:r>
              <a:rPr lang="pt-BR" sz="1200" b="1" dirty="0">
                <a:solidFill>
                  <a:srgbClr val="000000"/>
                </a:solidFill>
                <a:latin typeface="+mn-lt"/>
                <a:cs typeface="Tahoma" pitchFamily="34" charset="0"/>
              </a:rPr>
              <a:t> – </a:t>
            </a:r>
            <a:r>
              <a:rPr lang="pt-BR" sz="1200" b="1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sklady</a:t>
            </a:r>
            <a:r>
              <a:rPr lang="pt-BR" sz="1200" b="1" dirty="0">
                <a:solidFill>
                  <a:srgbClr val="000000"/>
                </a:solidFill>
                <a:latin typeface="+mn-lt"/>
                <a:cs typeface="Tahoma" pitchFamily="34" charset="0"/>
              </a:rPr>
              <a:t> :</a:t>
            </a:r>
            <a:endParaRPr lang="cs-CZ" sz="1200" b="1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endParaRPr lang="cs-CZ" sz="1200" b="1" dirty="0">
              <a:latin typeface="+mn-lt"/>
              <a:cs typeface="Tahoma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cs-CZ" sz="1200" b="1" dirty="0">
                <a:latin typeface="+mn-lt"/>
                <a:cs typeface="Tahoma" pitchFamily="34" charset="0"/>
              </a:rPr>
              <a:t>Plzeň – </a:t>
            </a:r>
            <a:r>
              <a:rPr lang="cs-CZ" sz="1200" b="1" dirty="0" err="1">
                <a:latin typeface="+mn-lt"/>
                <a:cs typeface="Tahoma" pitchFamily="34" charset="0"/>
              </a:rPr>
              <a:t>Božkov</a:t>
            </a:r>
            <a:r>
              <a:rPr lang="cs-CZ" sz="1200" b="1" dirty="0">
                <a:latin typeface="+mn-lt"/>
                <a:cs typeface="Tahoma" pitchFamily="34" charset="0"/>
              </a:rPr>
              <a:t>,  K potoku ,Plzeň 	</a:t>
            </a:r>
            <a:endParaRPr lang="cs-CZ" sz="1200" b="1" dirty="0">
              <a:solidFill>
                <a:schemeClr val="accent1"/>
              </a:solidFill>
              <a:latin typeface="+mn-lt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cs-CZ" sz="1200" dirty="0">
              <a:latin typeface="+mn-lt"/>
              <a:cs typeface="Tahoma" pitchFamily="34" charset="0"/>
            </a:endParaRPr>
          </a:p>
          <a:p>
            <a:r>
              <a:rPr lang="cs-CZ" sz="1200" dirty="0">
                <a:latin typeface="+mn-lt"/>
                <a:cs typeface="Tahoma" pitchFamily="34" charset="0"/>
              </a:rPr>
              <a:t>Cílem  úspěšné dodávky je zajištění přepravy přímo k zákazníkovi včas, požadované kvalitě a dopravní paritě. V tomto ohledu využíváme služeb vlastní nákladní dopravy nebo  smluvních dopravců                 a speditérů. Našim významným partnerem je logistická společnost s největší dopravní sítí v Evropě. Zakázky jsou expedovány dle požadavků zákazníka. Baleno, paletováno, páskováno dle požadavků. </a:t>
            </a:r>
          </a:p>
          <a:p>
            <a:endParaRPr lang="cs-CZ" sz="1200" dirty="0">
              <a:latin typeface="+mn-lt"/>
              <a:cs typeface="Tahoma" pitchFamily="34" charset="0"/>
            </a:endParaRPr>
          </a:p>
          <a:p>
            <a:r>
              <a:rPr lang="cs-CZ" sz="1200" b="1" dirty="0">
                <a:latin typeface="+mn-lt"/>
                <a:cs typeface="Tahoma" pitchFamily="34" charset="0"/>
              </a:rPr>
              <a:t>Financování</a:t>
            </a:r>
          </a:p>
          <a:p>
            <a:endParaRPr lang="cs-CZ" sz="1200" dirty="0">
              <a:latin typeface="+mn-lt"/>
              <a:cs typeface="Tahoma" pitchFamily="34" charset="0"/>
            </a:endParaRPr>
          </a:p>
          <a:p>
            <a:r>
              <a:rPr lang="cs-CZ" sz="1200" dirty="0">
                <a:latin typeface="+mn-lt"/>
                <a:cs typeface="Tahoma" pitchFamily="34" charset="0"/>
              </a:rPr>
              <a:t>SAROND WELDING, s.r.o. využívá služeb ČSOB , a.s. pro zajištění efektivního financování obchodů. </a:t>
            </a:r>
            <a:br>
              <a:rPr lang="cs-CZ" sz="1200" dirty="0">
                <a:latin typeface="+mn-lt"/>
                <a:cs typeface="Tahoma" pitchFamily="34" charset="0"/>
              </a:rPr>
            </a:br>
            <a:r>
              <a:rPr lang="cs-CZ" sz="1200" dirty="0">
                <a:latin typeface="+mn-lt"/>
                <a:cs typeface="Tahoma" pitchFamily="34" charset="0"/>
              </a:rPr>
              <a:t>Bankovní spojení: ČSOB, a.s.</a:t>
            </a:r>
            <a:br>
              <a:rPr lang="cs-CZ" sz="1200" dirty="0">
                <a:latin typeface="+mn-lt"/>
                <a:cs typeface="Tahoma" pitchFamily="34" charset="0"/>
              </a:rPr>
            </a:br>
            <a:endParaRPr lang="cs-CZ" sz="1200" dirty="0">
              <a:latin typeface="+mn-lt"/>
              <a:cs typeface="Tahoma" pitchFamily="34" charset="0"/>
            </a:endParaRPr>
          </a:p>
          <a:p>
            <a:r>
              <a:rPr lang="cs-CZ" sz="1200" b="1" dirty="0">
                <a:latin typeface="+mn-lt"/>
                <a:cs typeface="Tahoma" pitchFamily="34" charset="0"/>
              </a:rPr>
              <a:t>CZK</a:t>
            </a:r>
            <a:r>
              <a:rPr lang="cs-CZ" sz="1200" dirty="0">
                <a:latin typeface="+mn-lt"/>
                <a:cs typeface="Tahoma" pitchFamily="34" charset="0"/>
              </a:rPr>
              <a:t> – 264 418 822/0300</a:t>
            </a:r>
          </a:p>
          <a:p>
            <a:r>
              <a:rPr lang="cs-CZ" sz="1200" b="1" dirty="0">
                <a:latin typeface="+mn-lt"/>
                <a:cs typeface="Tahoma" pitchFamily="34" charset="0"/>
              </a:rPr>
              <a:t>EUR</a:t>
            </a:r>
            <a:r>
              <a:rPr lang="cs-CZ" sz="1200" dirty="0">
                <a:latin typeface="+mn-lt"/>
                <a:cs typeface="Tahoma" pitchFamily="34" charset="0"/>
              </a:rPr>
              <a:t> – 264 419 366/0300</a:t>
            </a:r>
          </a:p>
          <a:p>
            <a:endParaRPr lang="cs-CZ" sz="1200" dirty="0">
              <a:latin typeface="+mn-lt"/>
              <a:cs typeface="Tahoma" pitchFamily="34" charset="0"/>
            </a:endParaRPr>
          </a:p>
          <a:p>
            <a:r>
              <a:rPr lang="cs-CZ" sz="1200" b="1" dirty="0">
                <a:latin typeface="+mn-lt"/>
                <a:cs typeface="Tahoma" pitchFamily="34" charset="0"/>
              </a:rPr>
              <a:t>Pojištění</a:t>
            </a:r>
          </a:p>
          <a:p>
            <a:endParaRPr lang="cs-CZ" sz="1200" b="1" dirty="0">
              <a:latin typeface="+mn-lt"/>
              <a:cs typeface="Tahoma" pitchFamily="34" charset="0"/>
            </a:endParaRPr>
          </a:p>
          <a:p>
            <a:r>
              <a:rPr lang="cs-CZ" sz="1200" dirty="0">
                <a:latin typeface="+mn-lt"/>
                <a:cs typeface="Tahoma" pitchFamily="34" charset="0"/>
              </a:rPr>
              <a:t>Pojištění tuzemského a zahraničního obchodu SAROND WELDING , s.r.o. zajišťuje prostřednictvím společnosti RENOMIA, a.s. Platné pojištění odpovědnosti za výrobek v rozsahu 20 mil.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rázek 8" descr="certifikace_iso_c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9" y="908720"/>
            <a:ext cx="1512168" cy="20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7388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5589" y="116632"/>
            <a:ext cx="381243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Reference černá hala:</a:t>
            </a:r>
          </a:p>
        </p:txBody>
      </p:sp>
      <p:pic>
        <p:nvPicPr>
          <p:cNvPr id="5" name="Picture 4" descr="IMG-20160115-003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621" y="2708920"/>
            <a:ext cx="2112234" cy="1584176"/>
          </a:xfrm>
          <a:prstGeom prst="rect">
            <a:avLst/>
          </a:prstGeom>
        </p:spPr>
      </p:pic>
      <p:pic>
        <p:nvPicPr>
          <p:cNvPr id="3" name="Picture 2" descr="IMG-20150215-0052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621" y="980728"/>
            <a:ext cx="2113272" cy="1617932"/>
          </a:xfrm>
          <a:prstGeom prst="rect">
            <a:avLst/>
          </a:prstGeom>
        </p:spPr>
      </p:pic>
      <p:pic>
        <p:nvPicPr>
          <p:cNvPr id="11" name="Picture 10" descr="zetor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80442" y="1222220"/>
            <a:ext cx="1800200" cy="1317217"/>
          </a:xfrm>
          <a:prstGeom prst="rect">
            <a:avLst/>
          </a:prstGeom>
        </p:spPr>
      </p:pic>
      <p:pic>
        <p:nvPicPr>
          <p:cNvPr id="13" name="Picture 12" descr="M konzole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93686" y="1193151"/>
            <a:ext cx="1800201" cy="1375355"/>
          </a:xfrm>
          <a:prstGeom prst="rect">
            <a:avLst/>
          </a:prstGeom>
        </p:spPr>
      </p:pic>
      <p:pic>
        <p:nvPicPr>
          <p:cNvPr id="14" name="Picture 13" descr="IMG_104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621" y="4437112"/>
            <a:ext cx="2097343" cy="1573007"/>
          </a:xfrm>
          <a:prstGeom prst="rect">
            <a:avLst/>
          </a:prstGeom>
        </p:spPr>
      </p:pic>
      <p:pic>
        <p:nvPicPr>
          <p:cNvPr id="12" name="Picture 11" descr="IMG-20140417-0003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01" y="4293096"/>
            <a:ext cx="2304256" cy="1728191"/>
          </a:xfrm>
          <a:prstGeom prst="rect">
            <a:avLst/>
          </a:prstGeom>
        </p:spPr>
      </p:pic>
      <p:pic>
        <p:nvPicPr>
          <p:cNvPr id="16" name="Picture 15" descr="IMG_20170408_121609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25" y="2924944"/>
            <a:ext cx="3068960" cy="3068960"/>
          </a:xfrm>
          <a:prstGeom prst="rect">
            <a:avLst/>
          </a:prstGeom>
        </p:spPr>
      </p:pic>
      <p:pic>
        <p:nvPicPr>
          <p:cNvPr id="17" name="Picture 16" descr="20140916_110548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259" y="1358770"/>
            <a:ext cx="3024337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3761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1533" y="31313"/>
            <a:ext cx="47525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Reference nerezová hala:</a:t>
            </a:r>
          </a:p>
        </p:txBody>
      </p:sp>
      <p:pic>
        <p:nvPicPr>
          <p:cNvPr id="10" name="Picture 9" descr="IMG_0365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68" y="3532225"/>
            <a:ext cx="440463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20160425_1554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68" y="939937"/>
            <a:ext cx="4421734" cy="2487225"/>
          </a:xfrm>
          <a:prstGeom prst="rect">
            <a:avLst/>
          </a:prstGeom>
        </p:spPr>
      </p:pic>
      <p:pic>
        <p:nvPicPr>
          <p:cNvPr id="15" name="Picture 14" descr="image-5c4a4e640822bbf7f3aab39c97f98187cbd016085db7b028c5e0f33cbd2defa1-V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072" y="3532225"/>
            <a:ext cx="4176464" cy="2469378"/>
          </a:xfrm>
          <a:prstGeom prst="rect">
            <a:avLst/>
          </a:prstGeom>
        </p:spPr>
      </p:pic>
      <p:pic>
        <p:nvPicPr>
          <p:cNvPr id="16" name="Picture 15" descr="IMG_05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00" y="2380097"/>
            <a:ext cx="1248138" cy="936104"/>
          </a:xfrm>
          <a:prstGeom prst="rect">
            <a:avLst/>
          </a:prstGeom>
        </p:spPr>
      </p:pic>
      <p:pic>
        <p:nvPicPr>
          <p:cNvPr id="18" name="Picture 17" descr="IMG_073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00" y="939937"/>
            <a:ext cx="1225098" cy="1301667"/>
          </a:xfrm>
          <a:prstGeom prst="rect">
            <a:avLst/>
          </a:prstGeom>
        </p:spPr>
      </p:pic>
      <p:pic>
        <p:nvPicPr>
          <p:cNvPr id="19" name="Picture 18" descr="IMG_0457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072" y="939937"/>
            <a:ext cx="279560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9485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5589" y="116632"/>
            <a:ext cx="48965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Reference nerezová hala:</a:t>
            </a:r>
          </a:p>
        </p:txBody>
      </p:sp>
      <p:pic>
        <p:nvPicPr>
          <p:cNvPr id="16" name="Picture 15" descr="IMG_0380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7" y="980728"/>
            <a:ext cx="303472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MG-20160121-0033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636" y="980729"/>
            <a:ext cx="3816424" cy="223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20160323_08181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636" y="3573016"/>
            <a:ext cx="3872432" cy="2160240"/>
          </a:xfrm>
          <a:prstGeom prst="rect">
            <a:avLst/>
          </a:prstGeom>
        </p:spPr>
      </p:pic>
      <p:pic>
        <p:nvPicPr>
          <p:cNvPr id="23" name="Picture 22" descr="IMG_077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7" y="3573016"/>
            <a:ext cx="3024335" cy="2268251"/>
          </a:xfrm>
          <a:prstGeom prst="rect">
            <a:avLst/>
          </a:prstGeom>
        </p:spPr>
      </p:pic>
      <p:pic>
        <p:nvPicPr>
          <p:cNvPr id="24" name="Picture 23" descr="20161122_12303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01063" y="1259761"/>
            <a:ext cx="2232248" cy="1674186"/>
          </a:xfrm>
          <a:prstGeom prst="rect">
            <a:avLst/>
          </a:prstGeom>
        </p:spPr>
      </p:pic>
      <p:pic>
        <p:nvPicPr>
          <p:cNvPr id="26" name="Picture 25" descr="20160204_10382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46068" y="4117576"/>
            <a:ext cx="2160240" cy="12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2810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5589" y="116632"/>
            <a:ext cx="48965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Reference odběratelé  :</a:t>
            </a:r>
          </a:p>
        </p:txBody>
      </p:sp>
      <p:sp>
        <p:nvSpPr>
          <p:cNvPr id="11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 </a:t>
            </a:r>
            <a:endParaRPr lang="cs-CZ" altLang="de-DE" sz="1200" i="1" dirty="0">
              <a:solidFill>
                <a:prstClr val="black"/>
              </a:solidFill>
              <a:latin typeface="+mn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 descr="Nop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63" y="1203767"/>
            <a:ext cx="1942910" cy="625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124" y="946104"/>
            <a:ext cx="2726747" cy="101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128" y="2131404"/>
            <a:ext cx="1621886" cy="631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09" y="1103277"/>
            <a:ext cx="1879441" cy="593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78" y="1197993"/>
            <a:ext cx="1880651" cy="441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45" y="2315902"/>
            <a:ext cx="1715571" cy="2662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760" y="4350936"/>
            <a:ext cx="1713254" cy="2512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325" y="5281263"/>
            <a:ext cx="1708440" cy="463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532" y="2249640"/>
            <a:ext cx="1607482" cy="2202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089" y="3002818"/>
            <a:ext cx="1979048" cy="7727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07" y="2190751"/>
            <a:ext cx="2477076" cy="44078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515" y="4255686"/>
            <a:ext cx="1765300" cy="469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582" y="5095842"/>
            <a:ext cx="833086" cy="8229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3" y="3103460"/>
            <a:ext cx="1428847" cy="7021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700" y="3454513"/>
            <a:ext cx="2147826" cy="21478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519" y="5281263"/>
            <a:ext cx="2115799" cy="5730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9" y="2464924"/>
            <a:ext cx="1805186" cy="18051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21" y="2046562"/>
            <a:ext cx="2815902" cy="281590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3" y="3573981"/>
            <a:ext cx="1805186" cy="180518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" y="4476574"/>
            <a:ext cx="2098856" cy="20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3260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11638" y="1484312"/>
            <a:ext cx="4458567" cy="2448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6213"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SAROND WELDING, s.r.o.</a:t>
            </a:r>
            <a:br>
              <a:rPr lang="en-US" dirty="0">
                <a:latin typeface="+mj-lt"/>
                <a:ea typeface="+mj-ea"/>
                <a:cs typeface="+mj-cs"/>
              </a:rPr>
            </a:br>
            <a:r>
              <a:rPr lang="cs-CZ" dirty="0">
                <a:latin typeface="+mj-lt"/>
                <a:ea typeface="+mj-ea"/>
                <a:cs typeface="+mj-cs"/>
              </a:rPr>
              <a:t>Božkovské náměstí 17/21, 326 00 Plzeň </a:t>
            </a:r>
          </a:p>
          <a:p>
            <a:pPr marL="176213" fontAlgn="auto"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Czech Republic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>
                <a:latin typeface="+mj-lt"/>
                <a:ea typeface="+mj-ea"/>
                <a:cs typeface="+mj-cs"/>
              </a:rPr>
              <a:t>T</a:t>
            </a:r>
            <a:r>
              <a:rPr lang="cs-CZ" sz="1600" dirty="0">
                <a:latin typeface="+mj-lt"/>
                <a:ea typeface="+mj-ea"/>
                <a:cs typeface="+mj-cs"/>
              </a:rPr>
              <a:t>:    </a:t>
            </a:r>
            <a:r>
              <a:rPr lang="en-US" sz="1600" dirty="0">
                <a:latin typeface="+mj-lt"/>
                <a:ea typeface="+mj-ea"/>
                <a:cs typeface="+mj-cs"/>
              </a:rPr>
              <a:t> +420 </a:t>
            </a:r>
            <a:r>
              <a:rPr lang="cs-CZ" sz="1600" dirty="0">
                <a:latin typeface="+mj-lt"/>
                <a:ea typeface="+mj-ea"/>
                <a:cs typeface="+mj-cs"/>
              </a:rPr>
              <a:t>377 457 612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>
                <a:latin typeface="+mj-lt"/>
                <a:ea typeface="+mj-ea"/>
                <a:cs typeface="+mj-cs"/>
              </a:rPr>
              <a:t>Fax: +420 </a:t>
            </a:r>
            <a:r>
              <a:rPr lang="cs-CZ" sz="1600" dirty="0">
                <a:latin typeface="+mj-lt"/>
                <a:ea typeface="+mj-ea"/>
                <a:cs typeface="+mj-cs"/>
              </a:rPr>
              <a:t>377 457 611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cs-CZ" sz="1600" dirty="0">
                <a:latin typeface="+mj-lt"/>
                <a:ea typeface="+mj-ea"/>
                <a:cs typeface="+mj-cs"/>
              </a:rPr>
              <a:t>e-</a:t>
            </a:r>
            <a:r>
              <a:rPr lang="en-US" sz="1600" dirty="0">
                <a:latin typeface="+mj-lt"/>
                <a:ea typeface="+mj-ea"/>
                <a:cs typeface="+mj-cs"/>
              </a:rPr>
              <a:t>mail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cs-CZ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4"/>
              </a:rPr>
              <a:t>info@sarond-welding.cz</a:t>
            </a:r>
            <a:endParaRPr lang="cs-CZ" sz="16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176213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5"/>
              </a:rPr>
              <a:t>www.</a:t>
            </a:r>
            <a:r>
              <a:rPr lang="cs-CZ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5"/>
              </a:rPr>
              <a:t>sarond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5"/>
              </a:rPr>
              <a:t>.cz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6"/>
              </a:rPr>
              <a:t>www.sarond-welding.cz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cs-CZ" sz="160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  <a:p>
            <a:pPr marL="176213" fontAlgn="auto">
              <a:spcAft>
                <a:spcPts val="0"/>
              </a:spcAft>
              <a:defRPr/>
            </a:pPr>
            <a:br>
              <a:rPr lang="en-US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64683" y="390838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+mn-lt"/>
              </a:rPr>
              <a:t>Bronislav Czyz  –  </a:t>
            </a:r>
            <a:r>
              <a:rPr lang="cs-CZ" sz="1400" b="1" dirty="0" err="1">
                <a:latin typeface="+mn-lt"/>
              </a:rPr>
              <a:t>Managing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Director</a:t>
            </a:r>
            <a:endParaRPr lang="cs-CZ" sz="1400" b="1" dirty="0">
              <a:latin typeface="+mn-lt"/>
            </a:endParaRPr>
          </a:p>
          <a:p>
            <a:r>
              <a:rPr lang="cs-CZ" sz="1400" b="1">
                <a:latin typeface="+mn-lt"/>
              </a:rPr>
              <a:t>Email</a:t>
            </a:r>
            <a:r>
              <a:rPr lang="cs-CZ" sz="1400" b="1" dirty="0">
                <a:latin typeface="+mn-lt"/>
              </a:rPr>
              <a:t>: bronislav.czyz@sarond.cz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3541" y="260648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/>
              <a:buChar char="•"/>
            </a:pPr>
            <a:r>
              <a:rPr lang="pt-BR" sz="1400" b="1" dirty="0">
                <a:solidFill>
                  <a:schemeClr val="accent1"/>
                </a:solidFill>
                <a:latin typeface="+mn-lt"/>
              </a:rPr>
              <a:t>GPS: 49°43'56.436"N, 13°25.'21.219"E</a:t>
            </a:r>
            <a:endParaRPr lang="cs-CZ" sz="1400" b="1" dirty="0">
              <a:solidFill>
                <a:schemeClr val="accent1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221" y="18864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3296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6319" y="3142997"/>
            <a:ext cx="22352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+mn-lt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brázek 11" descr="TUV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8372" y="146491"/>
            <a:ext cx="54051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693541" y="980728"/>
            <a:ext cx="6696744" cy="511279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j-lt"/>
              </a:rPr>
              <a:t>     Ocelové svařence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latin typeface="+mj-lt"/>
              </a:rPr>
              <a:t>Robotické svařování od malých sérií v řádu desítek kusů. Pokud pro své finální produkty potřebujete opakované svařované podskupiny a nechcete investovat do automatizace, jsme pro vás ta správná volba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i="1" dirty="0">
                <a:latin typeface="+mj-lt"/>
              </a:rPr>
              <a:t>Pro sériovou výrobu používáme automatizovaný svářecí robot značky MIGATRONIC, který vytváří svary nejvyšší kvality. </a:t>
            </a:r>
            <a:r>
              <a:rPr lang="cs-CZ" sz="1200" i="1" dirty="0" err="1">
                <a:latin typeface="+mj-lt"/>
              </a:rPr>
              <a:t>Migatronic</a:t>
            </a:r>
            <a:r>
              <a:rPr lang="cs-CZ" sz="1200" i="1" dirty="0">
                <a:latin typeface="+mj-lt"/>
              </a:rPr>
              <a:t> svářecí robot MIG/MAG/TIG/PLASMA Maximální délka: 9,000 mm, Maximální výška: 3,200 mm,  Maximální šířka: 3,200 mm 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latin typeface="+mj-lt"/>
              </a:rPr>
              <a:t>Dodáváme rovněž tvarově složité kusové ocelové svařence, </a:t>
            </a:r>
            <a:r>
              <a:rPr lang="cs-CZ" altLang="de-DE" sz="1200" i="1" dirty="0" err="1">
                <a:latin typeface="+mj-lt"/>
              </a:rPr>
              <a:t>roboticky</a:t>
            </a:r>
            <a:r>
              <a:rPr lang="cs-CZ" altLang="de-DE" sz="1200" i="1" dirty="0">
                <a:latin typeface="+mj-lt"/>
              </a:rPr>
              <a:t> nebo ručně svařované. Ekonomicky a kvalitativně je velmi výhodné svařování dlouhých svarů robotem na kusových svařencích.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latin typeface="+mj-lt"/>
              </a:rPr>
              <a:t>Veškeré s</a:t>
            </a:r>
            <a:r>
              <a:rPr lang="cs-CZ" sz="1200" i="1" dirty="0">
                <a:latin typeface="+mj-lt"/>
              </a:rPr>
              <a:t>vařování provádíme dle certifikace  EN 3834-2 a ČSN 732601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latin typeface="+mj-lt"/>
              </a:rPr>
              <a:t>Výkresová (projektová) dokumentace může být vaše, nebo nabízíme  vlastní konstrukční kapacitu. Včetně modelů ve 3D (</a:t>
            </a:r>
            <a:r>
              <a:rPr lang="cs-CZ" altLang="de-DE" sz="1200" i="1" dirty="0" err="1">
                <a:latin typeface="+mj-lt"/>
              </a:rPr>
              <a:t>SolidWorks</a:t>
            </a:r>
            <a:r>
              <a:rPr lang="cs-CZ" altLang="de-DE" sz="1200" i="1" dirty="0">
                <a:latin typeface="+mj-lt"/>
              </a:rPr>
              <a:t>), konstrukce přípravků apod.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Výpalky a ohyby  z plechů do tloušťky 20mm pro finální svařence zajišťujeme na vlastních strojích.</a:t>
            </a:r>
            <a:endParaRPr lang="cs-CZ" altLang="de-DE" sz="1200" i="1" dirty="0">
              <a:solidFill>
                <a:srgbClr val="FF0000"/>
              </a:solidFill>
              <a:latin typeface="+mj-lt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i="1" dirty="0">
                <a:latin typeface="+mj-lt"/>
              </a:rPr>
              <a:t>Podle požadavků zákazníka jsme schopni vyrobit i další typy svařovaných konstrukcí z běžných konstrukčních ocelí S235, S275, S355, i ocelí s vyšší mezí kluzu typu WELDOX 420, 460, 700     a otěruvzdorných ocelí typu HARDOX 400, 450, 500. </a:t>
            </a:r>
            <a:r>
              <a:rPr lang="cs-CZ" altLang="de-DE" sz="1200" i="1" dirty="0">
                <a:latin typeface="+mj-lt"/>
              </a:rPr>
              <a:t>Nerez materiál jakosti 1.4301 – 1.4307 – 1.4404 – 1.4541 – 1.4571 – 1.4828 – 1.4841 .</a:t>
            </a:r>
          </a:p>
          <a:p>
            <a:pPr marL="742950" lvl="1" indent="-285750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de-DE" sz="1200" dirty="0">
              <a:latin typeface="+mn-lt"/>
            </a:endParaRPr>
          </a:p>
        </p:txBody>
      </p:sp>
      <p:pic>
        <p:nvPicPr>
          <p:cNvPr id="8" name="Picture 7" descr="FOTKY S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7" y="98072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05509" y="980728"/>
            <a:ext cx="6553200" cy="51133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altLang="de-DE" sz="3200" i="1" dirty="0">
                <a:solidFill>
                  <a:srgbClr val="0070C0"/>
                </a:solidFill>
                <a:latin typeface="+mn-lt"/>
              </a:rPr>
              <a:t>Povrchová úprava nerez materiálu 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cs-CZ" altLang="de-DE" sz="1200" i="1" dirty="0">
              <a:solidFill>
                <a:srgbClr val="000000"/>
              </a:solidFill>
              <a:latin typeface="+mn-lt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cs-CZ" altLang="de-DE" sz="1400" i="1" dirty="0">
                <a:solidFill>
                  <a:srgbClr val="0070C0"/>
                </a:solidFill>
                <a:latin typeface="+mn-lt"/>
              </a:rPr>
              <a:t>Ruční broušení povrchu materiálu od </a:t>
            </a:r>
            <a:r>
              <a:rPr lang="cs-CZ" altLang="de-DE" sz="1400" i="1" dirty="0" err="1">
                <a:solidFill>
                  <a:srgbClr val="0070C0"/>
                </a:solidFill>
                <a:latin typeface="+mn-lt"/>
              </a:rPr>
              <a:t>Ra</a:t>
            </a:r>
            <a:r>
              <a:rPr lang="cs-CZ" altLang="de-DE" sz="1400" i="1" dirty="0">
                <a:solidFill>
                  <a:srgbClr val="0070C0"/>
                </a:solidFill>
                <a:latin typeface="+mn-lt"/>
              </a:rPr>
              <a:t> 0,1 dle požadavků zákazníka  včetně certifikátu o drsnosti povrchu.</a:t>
            </a:r>
            <a:endParaRPr lang="cs-CZ" altLang="de-DE" sz="1400" i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" name="Picture 3" descr="20160328_1559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901" y="3212976"/>
            <a:ext cx="355763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20160328_155918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509" y="3212976"/>
            <a:ext cx="338437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044983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1364322"/>
            <a:ext cx="6264696" cy="2880320"/>
          </a:xfrm>
          <a:prstGeom prst="rect">
            <a:avLst/>
          </a:prstGeom>
        </p:spPr>
        <p:txBody>
          <a:bodyPr/>
          <a:lstStyle/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1200" i="1" dirty="0">
                <a:solidFill>
                  <a:prstClr val="black"/>
                </a:solidFill>
                <a:latin typeface="Calibri"/>
              </a:rPr>
              <a:t>Veškeré svařence a výpalky jsme schopni dodat včetně jejich dalšího opracovaní,  finálního nátěru, lakovaného povrchu až po balení dle požadavků.</a:t>
            </a: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Materiálové zkoušky plechů, výpalků, svařenců dle požadované specifikace, posudky.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Vyhotovení měřících zpráv a opatření produktů ražením.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Pasivace  svárů  po svařování 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 err="1">
                <a:solidFill>
                  <a:prstClr val="black"/>
                </a:solidFill>
                <a:latin typeface="Calibri"/>
              </a:rPr>
              <a:t>Ra</a:t>
            </a: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 metr – měření požadované drsnosti povrchu materiálu.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de-DE" sz="1200" i="1" dirty="0">
                <a:solidFill>
                  <a:prstClr val="black"/>
                </a:solidFill>
                <a:latin typeface="Calibri"/>
              </a:rPr>
              <a:t>Zajišťování dodatečných zkoušek podle potřeb zákazníka prostřednictvím nezávislé laboratoře. </a:t>
            </a:r>
          </a:p>
          <a:p>
            <a:pPr marL="742950" lvl="1" indent="-285750" fontAlgn="auto">
              <a:spcBef>
                <a:spcPct val="10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55" y="1355988"/>
            <a:ext cx="1851660" cy="1394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Ostatní služby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25375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836712"/>
            <a:ext cx="6553200" cy="5256584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100000"/>
              </a:spcBef>
              <a:spcAft>
                <a:spcPts val="0"/>
              </a:spcAft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Výrobní možnosti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2141" y="147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9084" y="930997"/>
            <a:ext cx="64446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Projekční práce 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Projekční práce provádíme ve spolupráci s konstrukční kanceláři PROJECT – TECH,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s.r.o.,která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pracuje v aktuálních verzích 3D CAD programů SOLIDWORKS  a INVENTOR. Tyto programy umožňují výstup v nativních formátech těchto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cadů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nebo převod do DWG, DXF, IGES a dalších. Splňují požadavky na prostorovou vizualizaci nakreslených výrobků a umožňuje tvorbu 2D dokumentace potřebné pro výrobu.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49084" y="2609033"/>
            <a:ext cx="685492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u="sng" dirty="0">
                <a:latin typeface="Calibri" charset="0"/>
                <a:ea typeface="Calibri" charset="0"/>
                <a:cs typeface="Times New Roman" charset="0"/>
              </a:rPr>
              <a:t>Dělení materiálu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Pro přípravu a dělení materiálu využíváme následující: 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Pásová pila – 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dělení profilů pásovou pilou značky</a:t>
            </a: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PILOUS ARG 300 Standard – řez do 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  <a:sym typeface="Symbol" charset="2"/>
              </a:rPr>
              <a:t>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 300mm</a:t>
            </a: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. 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Laserový paprsek – 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 pro dělení plechů využíváme laser </a:t>
            </a:r>
            <a:r>
              <a:rPr lang="cs-CZ" sz="1200" dirty="0" err="1">
                <a:latin typeface="Calibri" charset="0"/>
                <a:ea typeface="Calibri" charset="0"/>
                <a:cs typeface="Times New Roman" charset="0"/>
              </a:rPr>
              <a:t>Trumpf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 – rozměr stolu 1500x3000mm. Dělení konstrukční oceli do síly 20mm a nerezové oceli do síly 12mm. 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cs-CZ" sz="1200" b="1" dirty="0">
                <a:latin typeface="Calibri" charset="0"/>
                <a:ea typeface="Calibri" charset="0"/>
                <a:cs typeface="Times New Roman" charset="0"/>
              </a:rPr>
              <a:t>Vodní paprsek – </a:t>
            </a:r>
            <a:r>
              <a:rPr lang="cs-CZ" sz="1200" dirty="0">
                <a:latin typeface="Calibri" charset="0"/>
                <a:ea typeface="Calibri" charset="0"/>
                <a:cs typeface="Times New Roman" charset="0"/>
              </a:rPr>
              <a:t>využíváme pro dělení rozměrnějších kusů – rozměr stolu 3000x6000mm. Síla děleného Materiálu od 0,5mm do 220mm. Možnost řezu pod úhlem. Výhodou je studený řez, který tepelně neovlivňuje dělený materiál. </a:t>
            </a:r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9084" y="4997495"/>
            <a:ext cx="622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Ohýbání materiálu 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Ohraňovací lis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ohyby materiálu jsou prováděny na ohraňovacím lisu SAFAN E-BRAKE 100-3100 s maximálním lisovacím tlakem 1000kN a maximální délkou ohybu 3100mm.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5" y="1009606"/>
            <a:ext cx="2478353" cy="184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906" y="2171101"/>
            <a:ext cx="1828960" cy="120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554655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135" y="4292870"/>
            <a:ext cx="2664768" cy="176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836712"/>
            <a:ext cx="6553200" cy="5256584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100000"/>
              </a:spcBef>
              <a:spcAft>
                <a:spcPts val="0"/>
              </a:spcAft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Výrobní možnosti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2141" y="147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0432" y="990510"/>
            <a:ext cx="64446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Ruční a Robotické svařování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Podle požadavků zákazníka jsme schopni vyrobit svařence z běžných konstrukčních ocelí S235, S275, S355, i ocelí s vyšší mezí kluzu typu WELDOX 420, 460, 700 a otěruvzdorných ocelí typu HARDOX 400, 450, 500.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Nerez materiál jakosti 1.4301 – 1.4307 – 1.4404 – 1.4541 – 1.4571 – 1.4828 – 1.4841.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br>
              <a:rPr lang="cs-CZ" sz="1200" dirty="0">
                <a:latin typeface="Calibri" charset="0"/>
                <a:ea typeface="Calibri" charset="0"/>
                <a:cs typeface="Calibri" charset="0"/>
              </a:rPr>
            </a:b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 výrobu svařenců využíváme pouze kmenové certifikované svářeče na metodu svařování MIG, MAG a TIG. Veškeré svařování provádíme dle certifikace  EN 3834-2 a ČSN 732601.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 sériovou výrobu používáme automatizovaný svářecí robot značky FANUC s osazením  MIGATRONIC, který vytváří svary nejvyšší kvality.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Migatronic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svářecí robot MIG/MAG/TIG/PLASMA Maximální délka: 9,000 mm, Maximální výška: 3,200 mm,  Maximální šířka: 3,200 mm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Svařovací inženýr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 svařovací postupy využíváme certifikovaného svařovacího inženýra s mnohaletou praxí v oborou –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Certified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EWE (CWS ANB).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9" y="990510"/>
            <a:ext cx="2561866" cy="169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99391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836712"/>
            <a:ext cx="6553200" cy="5256584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100000"/>
              </a:spcBef>
              <a:spcAft>
                <a:spcPts val="0"/>
              </a:spcAft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Výrobní možnosti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2141" y="147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2308" y="1331411"/>
            <a:ext cx="644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Obrábění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V případě požadavku zákazníka jsme schopni kooperačně zajistit obrábění na CNC obráběcích a portálových centrech do délky až 10.000mm.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Povrchové úpravy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Broušení nerezových materiálů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Specializujeme se na ruční broušení, kartáčování a leštění nerezových materiálu dle požadavků zákazníka od </a:t>
            </a:r>
            <a:r>
              <a:rPr lang="cs-CZ" sz="1200" b="1" dirty="0" err="1">
                <a:latin typeface="Calibri" charset="0"/>
                <a:ea typeface="Calibri" charset="0"/>
                <a:cs typeface="Calibri" charset="0"/>
              </a:rPr>
              <a:t>Ra</a:t>
            </a:r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 0,1 </a:t>
            </a:r>
            <a:r>
              <a:rPr lang="cs-CZ" sz="1200" b="1" dirty="0" err="1">
                <a:latin typeface="Calibri" charset="0"/>
                <a:ea typeface="Calibri" charset="0"/>
                <a:cs typeface="Calibri" charset="0"/>
              </a:rPr>
              <a:t>μm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. Broušení je zajišťováno kvalifikovanými brusiči s několikaletou praxí v oboru. Broušení nerezových materiálů zajišťujeme zejména pro farmaceutický, potravinářský a nábytkářský průmysl, kde je kladen vysoký důraz na kvalitu leštěného povrchu.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Lakování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Jsme schopni zajistit jak mokré tak práškové lakování s předúpravou materiálu tryskáním. Nátěrové hmoty dle požadavků zákazníka – International,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Hempel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, atd.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Metalizace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Nanášení  kovových povlaků žárovým nástřikem – je určeno k povrchové ochraně materiálu před korozí.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Zinkování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Máme Možnost zajistit jak galvanické, tak žárové zinkování finálních výrobků.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pic>
        <p:nvPicPr>
          <p:cNvPr id="11" name="Picture 10" descr="20160328_1559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9" y="1147689"/>
            <a:ext cx="2441562" cy="138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249402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836712"/>
            <a:ext cx="6553200" cy="5256584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100000"/>
              </a:spcBef>
              <a:spcAft>
                <a:spcPts val="0"/>
              </a:spcAft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Výrobní možnosti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2141" y="147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2308" y="1331411"/>
            <a:ext cx="644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Zkoušky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b="1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Zajišťování dodatečných zkoušek podle potřeb zákazníka prostřednictvím nezávislé laboratoře :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PT -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Penetrant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Testing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Kapilární zkoušení je jednou z nejrozšířenější metodou nedestruktivního zkoušení materiálu (NDT). Vhodná pro zjišťování povrchových vad.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MT –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Magnetic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Testing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MT je nejpoužívanější metodou nedestruktivního zkoušení materiálu vzhledem ke své relativní jednoduchosti a nenáročnosti na provádění.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UT –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Ultrasonic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Testing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Ultrazvuk je jednou ze základních metod nedestruktivního zkoušení. Umožnuje zjistit přítomnost vnitřních vad materiálu.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RT –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Radiographic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Testing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Radiografie umožnuje získat trvalý obraz vnitřních vad materiálu zejména při kontrole svárů a odlitků.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VT –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Visual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1200" dirty="0" err="1">
                <a:latin typeface="Calibri" charset="0"/>
                <a:ea typeface="Calibri" charset="0"/>
                <a:cs typeface="Calibri" charset="0"/>
              </a:rPr>
              <a:t>Testing</a:t>
            </a:r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 – Metoda je zaměřená na zjišťování a hodnocení stavu povrchů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br>
              <a:rPr lang="cs-CZ" sz="1200" dirty="0">
                <a:latin typeface="Calibri" charset="0"/>
                <a:ea typeface="Calibri" charset="0"/>
                <a:cs typeface="Calibri" charset="0"/>
              </a:rPr>
            </a:br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Technická kontrola 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Samozřejmostí je pro nás důkladná vstupní kontrola, při které se snažíme předcházet zmetkovitosti již v počátku zahájení výrobního procesu a následná výstupní kontrola finálního výrobku před dodáním k zákazníkovi.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72" y="1196752"/>
            <a:ext cx="2227578" cy="148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715380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45" y="3068960"/>
            <a:ext cx="223202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Moderní výrobní společnost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>
              <a:solidFill>
                <a:srgbClr val="0070C0"/>
              </a:solidFill>
              <a:latin typeface="Calibri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Bohaté zkušenosti v oboru dodávek do strojírenství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Kvalitní produkty a služby </a:t>
            </a:r>
            <a:endParaRPr lang="en-US" sz="1200" i="1" dirty="0" err="1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cs-CZ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r>
              <a:rPr lang="cs-CZ" sz="1200" i="1" dirty="0">
                <a:solidFill>
                  <a:srgbClr val="0070C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Společnost stavějící na znalostech trhu a zkušenostech svých zaměstnanců</a:t>
            </a:r>
            <a:endParaRPr lang="en-US" sz="1200" i="1" dirty="0">
              <a:solidFill>
                <a:srgbClr val="0070C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876300" algn="l"/>
              </a:tabLst>
              <a:defRPr/>
            </a:pPr>
            <a:endParaRPr lang="en-GB" sz="1100" i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Obrázek 11" descr="T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3" y="11663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3"/>
          <p:cNvSpPr txBox="1">
            <a:spLocks noChangeArrowheads="1"/>
          </p:cNvSpPr>
          <p:nvPr/>
        </p:nvSpPr>
        <p:spPr>
          <a:xfrm>
            <a:off x="2477517" y="836712"/>
            <a:ext cx="6553200" cy="5256584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ct val="100000"/>
              </a:spcBef>
              <a:spcAft>
                <a:spcPts val="0"/>
              </a:spcAft>
              <a:defRPr/>
            </a:pPr>
            <a:endParaRPr lang="cs-CZ" altLang="de-DE" sz="12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9605" y="0"/>
            <a:ext cx="3868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3200" i="1" dirty="0">
                <a:solidFill>
                  <a:srgbClr val="0070C0"/>
                </a:solidFill>
                <a:latin typeface="Calibri"/>
              </a:rPr>
              <a:t>Výrobní možnosti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2141" y="147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2308" y="1331411"/>
            <a:ext cx="64446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Balení</a:t>
            </a:r>
            <a:r>
              <a:rPr lang="cs-CZ" sz="1200" b="1" u="sng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Balení hotových výrobků je uzpůsobeno tak, aby finální výrobek dorazil k zákazníkovi bez jakýchkoliv vad a poškození, které mohou být přepravou způsobeny. Zejména při mezinárodních dodávkách, kdy je výrobek přepravován na delší vzdálenost.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600" b="1" u="sng" dirty="0">
                <a:latin typeface="Calibri" charset="0"/>
                <a:ea typeface="Calibri" charset="0"/>
                <a:cs typeface="Calibri" charset="0"/>
              </a:rPr>
              <a:t>Logistika</a:t>
            </a:r>
            <a:r>
              <a:rPr lang="cs-CZ" sz="1200" b="1" u="sng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 vnitrostátní přepravu využíváme vlastní přepravu do 2t.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1200" dirty="0">
                <a:latin typeface="Calibri" charset="0"/>
                <a:ea typeface="Calibri" charset="0"/>
                <a:cs typeface="Calibri" charset="0"/>
              </a:rPr>
              <a:t>Pro mezinárodní dodávky využíváme služeb velkých logistických společností jako je DHL, UPS a SGM.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pic>
        <p:nvPicPr>
          <p:cNvPr id="14" name="Picture 13" descr="Borna%20flashka%20/www.zmeny%202017%20SA_SW_SAPRIM%20/%20filtr%20foto%20internet/20161122_1230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9943" y="1096334"/>
            <a:ext cx="2188971" cy="176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32700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6574</TotalTime>
  <Words>890</Words>
  <Application>Microsoft Office PowerPoint</Application>
  <PresentationFormat>Vlastní</PresentationFormat>
  <Paragraphs>250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 Unicode MS</vt:lpstr>
      <vt:lpstr>Arial</vt:lpstr>
      <vt:lpstr>Calibri</vt:lpstr>
      <vt:lpstr>Symbol</vt:lpstr>
      <vt:lpstr>Tahoma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Sarond prezentace CJ</dc:title>
  <dc:creator>Bronislav Czyz ,SAROND s.r.o.</dc:creator>
  <cp:lastModifiedBy>Petr Slehofer</cp:lastModifiedBy>
  <cp:revision>261</cp:revision>
  <cp:lastPrinted>2016-06-06T10:19:58Z</cp:lastPrinted>
  <dcterms:created xsi:type="dcterms:W3CDTF">2009-08-06T08:59:10Z</dcterms:created>
  <dcterms:modified xsi:type="dcterms:W3CDTF">2017-06-26T07:28:48Z</dcterms:modified>
</cp:coreProperties>
</file>